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72" r:id="rId3"/>
    <p:sldId id="273" r:id="rId4"/>
    <p:sldId id="274" r:id="rId5"/>
    <p:sldId id="275" r:id="rId6"/>
    <p:sldId id="262" r:id="rId7"/>
    <p:sldId id="263"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3" r:id="rId25"/>
    <p:sldId id="294" r:id="rId26"/>
    <p:sldId id="2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203"/>
  </p:normalViewPr>
  <p:slideViewPr>
    <p:cSldViewPr snapToGrid="0" showGuides="1">
      <p:cViewPr varScale="1">
        <p:scale>
          <a:sx n="90" d="100"/>
          <a:sy n="90" d="100"/>
        </p:scale>
        <p:origin x="232" y="6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0C5A4495-B8FF-45AD-8CA9-EFDB4BDB39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ABF4DA-F425-423D-BF23-E9E9F8AB0199}">
      <dgm:prSet/>
      <dgm:spPr/>
      <dgm:t>
        <a:bodyPr/>
        <a:lstStyle/>
        <a:p>
          <a:pPr>
            <a:lnSpc>
              <a:spcPct val="100000"/>
            </a:lnSpc>
          </a:pPr>
          <a:r>
            <a:rPr lang="en-US"/>
            <a:t>Introduction</a:t>
          </a:r>
        </a:p>
      </dgm:t>
    </dgm:pt>
    <dgm:pt modelId="{943B16C6-FB76-4ABC-A255-F4B732EE118A}" type="parTrans" cxnId="{52B975DD-55C6-4766-8080-E037737206C6}">
      <dgm:prSet/>
      <dgm:spPr/>
      <dgm:t>
        <a:bodyPr/>
        <a:lstStyle/>
        <a:p>
          <a:endParaRPr lang="en-US"/>
        </a:p>
      </dgm:t>
    </dgm:pt>
    <dgm:pt modelId="{8D847777-2E8B-4583-8D36-265510E839AA}" type="sibTrans" cxnId="{52B975DD-55C6-4766-8080-E037737206C6}">
      <dgm:prSet/>
      <dgm:spPr/>
      <dgm:t>
        <a:bodyPr/>
        <a:lstStyle/>
        <a:p>
          <a:endParaRPr lang="en-US"/>
        </a:p>
      </dgm:t>
    </dgm:pt>
    <dgm:pt modelId="{98F512B6-C578-4747-8532-C52569CD5541}">
      <dgm:prSet/>
      <dgm:spPr/>
      <dgm:t>
        <a:bodyPr/>
        <a:lstStyle/>
        <a:p>
          <a:pPr>
            <a:lnSpc>
              <a:spcPct val="100000"/>
            </a:lnSpc>
          </a:pPr>
          <a:r>
            <a:rPr lang="en-US"/>
            <a:t>Prior Work</a:t>
          </a:r>
        </a:p>
      </dgm:t>
    </dgm:pt>
    <dgm:pt modelId="{E8923C47-23C6-4BA3-BB66-A8D338CDFE4B}" type="parTrans" cxnId="{77BEE5B7-FA9B-488E-9207-43756D3C10B4}">
      <dgm:prSet/>
      <dgm:spPr/>
      <dgm:t>
        <a:bodyPr/>
        <a:lstStyle/>
        <a:p>
          <a:endParaRPr lang="en-US"/>
        </a:p>
      </dgm:t>
    </dgm:pt>
    <dgm:pt modelId="{B8B97A6C-C92C-47F8-8C4F-573BCEE33919}" type="sibTrans" cxnId="{77BEE5B7-FA9B-488E-9207-43756D3C10B4}">
      <dgm:prSet/>
      <dgm:spPr/>
      <dgm:t>
        <a:bodyPr/>
        <a:lstStyle/>
        <a:p>
          <a:endParaRPr lang="en-US"/>
        </a:p>
      </dgm:t>
    </dgm:pt>
    <dgm:pt modelId="{B640F08B-45EB-4521-8075-E531B39FC996}">
      <dgm:prSet/>
      <dgm:spPr/>
      <dgm:t>
        <a:bodyPr/>
        <a:lstStyle/>
        <a:p>
          <a:pPr>
            <a:lnSpc>
              <a:spcPct val="100000"/>
            </a:lnSpc>
          </a:pPr>
          <a:r>
            <a:rPr lang="en-US"/>
            <a:t>Methodology</a:t>
          </a:r>
        </a:p>
      </dgm:t>
    </dgm:pt>
    <dgm:pt modelId="{5D9354B5-13D8-4BC4-AB9C-CCF4037617F7}" type="parTrans" cxnId="{1414D175-D903-4169-B14D-C0AEE5A5444B}">
      <dgm:prSet/>
      <dgm:spPr/>
      <dgm:t>
        <a:bodyPr/>
        <a:lstStyle/>
        <a:p>
          <a:endParaRPr lang="en-US"/>
        </a:p>
      </dgm:t>
    </dgm:pt>
    <dgm:pt modelId="{5D3A2FC2-75D2-4397-8C0F-10E18D853855}" type="sibTrans" cxnId="{1414D175-D903-4169-B14D-C0AEE5A5444B}">
      <dgm:prSet/>
      <dgm:spPr/>
      <dgm:t>
        <a:bodyPr/>
        <a:lstStyle/>
        <a:p>
          <a:endParaRPr lang="en-US"/>
        </a:p>
      </dgm:t>
    </dgm:pt>
    <dgm:pt modelId="{740884D7-33E1-4F71-84A8-990CFDB0054D}">
      <dgm:prSet/>
      <dgm:spPr/>
      <dgm:t>
        <a:bodyPr/>
        <a:lstStyle/>
        <a:p>
          <a:pPr>
            <a:lnSpc>
              <a:spcPct val="100000"/>
            </a:lnSpc>
          </a:pPr>
          <a:r>
            <a:rPr lang="en-US"/>
            <a:t>Experiments and Results</a:t>
          </a:r>
        </a:p>
      </dgm:t>
    </dgm:pt>
    <dgm:pt modelId="{366880E0-8E6E-4917-BD11-CD1E566E6824}" type="parTrans" cxnId="{FDC93091-C8D3-4D6D-A6C3-E3D48D2C2217}">
      <dgm:prSet/>
      <dgm:spPr/>
      <dgm:t>
        <a:bodyPr/>
        <a:lstStyle/>
        <a:p>
          <a:endParaRPr lang="en-US"/>
        </a:p>
      </dgm:t>
    </dgm:pt>
    <dgm:pt modelId="{B1DDA761-D670-403F-8E13-0760181B8086}" type="sibTrans" cxnId="{FDC93091-C8D3-4D6D-A6C3-E3D48D2C2217}">
      <dgm:prSet/>
      <dgm:spPr/>
      <dgm:t>
        <a:bodyPr/>
        <a:lstStyle/>
        <a:p>
          <a:endParaRPr lang="en-US"/>
        </a:p>
      </dgm:t>
    </dgm:pt>
    <dgm:pt modelId="{97F6F82F-EC77-469A-8DFC-3626F4174946}">
      <dgm:prSet/>
      <dgm:spPr/>
      <dgm:t>
        <a:bodyPr/>
        <a:lstStyle/>
        <a:p>
          <a:pPr>
            <a:lnSpc>
              <a:spcPct val="100000"/>
            </a:lnSpc>
          </a:pPr>
          <a:r>
            <a:rPr lang="en-US"/>
            <a:t>Web Application Demonstration</a:t>
          </a:r>
        </a:p>
      </dgm:t>
    </dgm:pt>
    <dgm:pt modelId="{C9A564C6-3479-4F2E-8E64-22092398D4A1}" type="parTrans" cxnId="{C06CF9F3-81F4-40AA-883D-38ED131F896B}">
      <dgm:prSet/>
      <dgm:spPr/>
      <dgm:t>
        <a:bodyPr/>
        <a:lstStyle/>
        <a:p>
          <a:endParaRPr lang="en-US"/>
        </a:p>
      </dgm:t>
    </dgm:pt>
    <dgm:pt modelId="{C6C0EFD4-8878-4EEB-B23B-909187D74BBB}" type="sibTrans" cxnId="{C06CF9F3-81F4-40AA-883D-38ED131F896B}">
      <dgm:prSet/>
      <dgm:spPr/>
      <dgm:t>
        <a:bodyPr/>
        <a:lstStyle/>
        <a:p>
          <a:endParaRPr lang="en-US"/>
        </a:p>
      </dgm:t>
    </dgm:pt>
    <dgm:pt modelId="{B9AC1C67-10B8-4056-B707-D5952793D8E7}">
      <dgm:prSet/>
      <dgm:spPr/>
      <dgm:t>
        <a:bodyPr/>
        <a:lstStyle/>
        <a:p>
          <a:pPr>
            <a:lnSpc>
              <a:spcPct val="100000"/>
            </a:lnSpc>
          </a:pPr>
          <a:r>
            <a:rPr lang="en-US"/>
            <a:t>Conclusions and Future Work</a:t>
          </a:r>
        </a:p>
      </dgm:t>
    </dgm:pt>
    <dgm:pt modelId="{F3722FAC-6614-479C-A93C-4ABCDD0E26D4}" type="parTrans" cxnId="{800DF907-6271-4BF6-A162-77BAFCFEB998}">
      <dgm:prSet/>
      <dgm:spPr/>
      <dgm:t>
        <a:bodyPr/>
        <a:lstStyle/>
        <a:p>
          <a:endParaRPr lang="en-US"/>
        </a:p>
      </dgm:t>
    </dgm:pt>
    <dgm:pt modelId="{E17A2C30-8EBB-4E09-AB04-937D88777343}" type="sibTrans" cxnId="{800DF907-6271-4BF6-A162-77BAFCFEB998}">
      <dgm:prSet/>
      <dgm:spPr/>
      <dgm:t>
        <a:bodyPr/>
        <a:lstStyle/>
        <a:p>
          <a:endParaRPr lang="en-US"/>
        </a:p>
      </dgm:t>
    </dgm:pt>
    <dgm:pt modelId="{B1C9C733-2A7C-4214-BD5C-134B0F6C64BD}" type="pres">
      <dgm:prSet presAssocID="{0C5A4495-B8FF-45AD-8CA9-EFDB4BDB39EA}" presName="root" presStyleCnt="0">
        <dgm:presLayoutVars>
          <dgm:dir/>
          <dgm:resizeHandles val="exact"/>
        </dgm:presLayoutVars>
      </dgm:prSet>
      <dgm:spPr/>
    </dgm:pt>
    <dgm:pt modelId="{AE6C1DDA-F9BA-49B0-A98B-A6FD59B89432}" type="pres">
      <dgm:prSet presAssocID="{97ABF4DA-F425-423D-BF23-E9E9F8AB0199}" presName="compNode" presStyleCnt="0"/>
      <dgm:spPr/>
    </dgm:pt>
    <dgm:pt modelId="{7D5A9EAE-C01E-4CBD-A704-8E7A2C5068D0}" type="pres">
      <dgm:prSet presAssocID="{97ABF4DA-F425-423D-BF23-E9E9F8AB0199}" presName="bgRect" presStyleLbl="bgShp" presStyleIdx="0" presStyleCnt="6"/>
      <dgm:spPr/>
    </dgm:pt>
    <dgm:pt modelId="{1CBC1FB5-918A-4A95-8A53-4649CD08B947}" type="pres">
      <dgm:prSet presAssocID="{97ABF4DA-F425-423D-BF23-E9E9F8AB019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ke"/>
        </a:ext>
      </dgm:extLst>
    </dgm:pt>
    <dgm:pt modelId="{3D3F8509-78F9-482E-86AB-712746E7FE19}" type="pres">
      <dgm:prSet presAssocID="{97ABF4DA-F425-423D-BF23-E9E9F8AB0199}" presName="spaceRect" presStyleCnt="0"/>
      <dgm:spPr/>
    </dgm:pt>
    <dgm:pt modelId="{B964338C-A822-406F-8225-C98ABC5B8495}" type="pres">
      <dgm:prSet presAssocID="{97ABF4DA-F425-423D-BF23-E9E9F8AB0199}" presName="parTx" presStyleLbl="revTx" presStyleIdx="0" presStyleCnt="6">
        <dgm:presLayoutVars>
          <dgm:chMax val="0"/>
          <dgm:chPref val="0"/>
        </dgm:presLayoutVars>
      </dgm:prSet>
      <dgm:spPr/>
    </dgm:pt>
    <dgm:pt modelId="{438FF50F-9668-4F3A-A009-A21B86001C0C}" type="pres">
      <dgm:prSet presAssocID="{8D847777-2E8B-4583-8D36-265510E839AA}" presName="sibTrans" presStyleCnt="0"/>
      <dgm:spPr/>
    </dgm:pt>
    <dgm:pt modelId="{3F789FEB-02BA-4126-A5E4-766EADD967BF}" type="pres">
      <dgm:prSet presAssocID="{98F512B6-C578-4747-8532-C52569CD5541}" presName="compNode" presStyleCnt="0"/>
      <dgm:spPr/>
    </dgm:pt>
    <dgm:pt modelId="{83D857C4-8FB6-4859-8B77-F4164B3E2DAF}" type="pres">
      <dgm:prSet presAssocID="{98F512B6-C578-4747-8532-C52569CD5541}" presName="bgRect" presStyleLbl="bgShp" presStyleIdx="1" presStyleCnt="6"/>
      <dgm:spPr/>
    </dgm:pt>
    <dgm:pt modelId="{36E0D481-532C-400C-A58F-CFF34D156322}" type="pres">
      <dgm:prSet presAssocID="{98F512B6-C578-4747-8532-C52569CD554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text Menu"/>
        </a:ext>
      </dgm:extLst>
    </dgm:pt>
    <dgm:pt modelId="{D28921BC-FB53-4B97-8F08-CE513B824218}" type="pres">
      <dgm:prSet presAssocID="{98F512B6-C578-4747-8532-C52569CD5541}" presName="spaceRect" presStyleCnt="0"/>
      <dgm:spPr/>
    </dgm:pt>
    <dgm:pt modelId="{33C52CA6-EA20-48E5-807A-4D209027DD16}" type="pres">
      <dgm:prSet presAssocID="{98F512B6-C578-4747-8532-C52569CD5541}" presName="parTx" presStyleLbl="revTx" presStyleIdx="1" presStyleCnt="6">
        <dgm:presLayoutVars>
          <dgm:chMax val="0"/>
          <dgm:chPref val="0"/>
        </dgm:presLayoutVars>
      </dgm:prSet>
      <dgm:spPr/>
    </dgm:pt>
    <dgm:pt modelId="{BD6D8E88-337C-4E50-926D-38EE80E132A3}" type="pres">
      <dgm:prSet presAssocID="{B8B97A6C-C92C-47F8-8C4F-573BCEE33919}" presName="sibTrans" presStyleCnt="0"/>
      <dgm:spPr/>
    </dgm:pt>
    <dgm:pt modelId="{E03D75C9-1270-4BF5-BEA4-B3A00BEA4A7F}" type="pres">
      <dgm:prSet presAssocID="{B640F08B-45EB-4521-8075-E531B39FC996}" presName="compNode" presStyleCnt="0"/>
      <dgm:spPr/>
    </dgm:pt>
    <dgm:pt modelId="{28D4C94C-1796-4560-BD2C-A02D2BCD5FAE}" type="pres">
      <dgm:prSet presAssocID="{B640F08B-45EB-4521-8075-E531B39FC996}" presName="bgRect" presStyleLbl="bgShp" presStyleIdx="2" presStyleCnt="6"/>
      <dgm:spPr/>
    </dgm:pt>
    <dgm:pt modelId="{9D9C9F34-642A-42D8-B300-87E1C2C02445}" type="pres">
      <dgm:prSet presAssocID="{B640F08B-45EB-4521-8075-E531B39FC99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49A9E594-6C51-4603-80F2-0F62976C1DE7}" type="pres">
      <dgm:prSet presAssocID="{B640F08B-45EB-4521-8075-E531B39FC996}" presName="spaceRect" presStyleCnt="0"/>
      <dgm:spPr/>
    </dgm:pt>
    <dgm:pt modelId="{A5442742-B6AB-4E8D-83E0-644A3EB98016}" type="pres">
      <dgm:prSet presAssocID="{B640F08B-45EB-4521-8075-E531B39FC996}" presName="parTx" presStyleLbl="revTx" presStyleIdx="2" presStyleCnt="6">
        <dgm:presLayoutVars>
          <dgm:chMax val="0"/>
          <dgm:chPref val="0"/>
        </dgm:presLayoutVars>
      </dgm:prSet>
      <dgm:spPr/>
    </dgm:pt>
    <dgm:pt modelId="{8211F977-9358-4E21-93FB-38B33C7FC839}" type="pres">
      <dgm:prSet presAssocID="{5D3A2FC2-75D2-4397-8C0F-10E18D853855}" presName="sibTrans" presStyleCnt="0"/>
      <dgm:spPr/>
    </dgm:pt>
    <dgm:pt modelId="{3E6CEC49-3736-47E1-8FC5-37D842507743}" type="pres">
      <dgm:prSet presAssocID="{740884D7-33E1-4F71-84A8-990CFDB0054D}" presName="compNode" presStyleCnt="0"/>
      <dgm:spPr/>
    </dgm:pt>
    <dgm:pt modelId="{897C3133-05DA-46A3-89F8-8731F339520F}" type="pres">
      <dgm:prSet presAssocID="{740884D7-33E1-4F71-84A8-990CFDB0054D}" presName="bgRect" presStyleLbl="bgShp" presStyleIdx="3" presStyleCnt="6"/>
      <dgm:spPr/>
    </dgm:pt>
    <dgm:pt modelId="{D5940200-7477-422C-9C4C-8BEEBB436F8F}" type="pres">
      <dgm:prSet presAssocID="{740884D7-33E1-4F71-84A8-990CFDB0054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6974DC9D-B184-4355-8C25-D46B241D8587}" type="pres">
      <dgm:prSet presAssocID="{740884D7-33E1-4F71-84A8-990CFDB0054D}" presName="spaceRect" presStyleCnt="0"/>
      <dgm:spPr/>
    </dgm:pt>
    <dgm:pt modelId="{8D83B4F9-CE38-4774-BCC5-0676BE9ABED9}" type="pres">
      <dgm:prSet presAssocID="{740884D7-33E1-4F71-84A8-990CFDB0054D}" presName="parTx" presStyleLbl="revTx" presStyleIdx="3" presStyleCnt="6">
        <dgm:presLayoutVars>
          <dgm:chMax val="0"/>
          <dgm:chPref val="0"/>
        </dgm:presLayoutVars>
      </dgm:prSet>
      <dgm:spPr/>
    </dgm:pt>
    <dgm:pt modelId="{28A1DF46-FA34-420C-9713-B358709236BF}" type="pres">
      <dgm:prSet presAssocID="{B1DDA761-D670-403F-8E13-0760181B8086}" presName="sibTrans" presStyleCnt="0"/>
      <dgm:spPr/>
    </dgm:pt>
    <dgm:pt modelId="{D6B9C917-9C87-406A-B3A1-A21C3A7940D6}" type="pres">
      <dgm:prSet presAssocID="{97F6F82F-EC77-469A-8DFC-3626F4174946}" presName="compNode" presStyleCnt="0"/>
      <dgm:spPr/>
    </dgm:pt>
    <dgm:pt modelId="{C1F268B3-BA77-488F-94FA-A5D719AF0489}" type="pres">
      <dgm:prSet presAssocID="{97F6F82F-EC77-469A-8DFC-3626F4174946}" presName="bgRect" presStyleLbl="bgShp" presStyleIdx="4" presStyleCnt="6"/>
      <dgm:spPr/>
    </dgm:pt>
    <dgm:pt modelId="{B9099683-3D00-4BBD-9CF0-69F79CEF72D1}" type="pres">
      <dgm:prSet presAssocID="{97F6F82F-EC77-469A-8DFC-3626F417494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oryboard"/>
        </a:ext>
      </dgm:extLst>
    </dgm:pt>
    <dgm:pt modelId="{064A5C51-E05F-4E2A-ACF5-9FC6CA708AD2}" type="pres">
      <dgm:prSet presAssocID="{97F6F82F-EC77-469A-8DFC-3626F4174946}" presName="spaceRect" presStyleCnt="0"/>
      <dgm:spPr/>
    </dgm:pt>
    <dgm:pt modelId="{E4659979-80CA-4687-8861-0DF5D7A95712}" type="pres">
      <dgm:prSet presAssocID="{97F6F82F-EC77-469A-8DFC-3626F4174946}" presName="parTx" presStyleLbl="revTx" presStyleIdx="4" presStyleCnt="6">
        <dgm:presLayoutVars>
          <dgm:chMax val="0"/>
          <dgm:chPref val="0"/>
        </dgm:presLayoutVars>
      </dgm:prSet>
      <dgm:spPr/>
    </dgm:pt>
    <dgm:pt modelId="{4362EF96-368F-47FD-BF4A-0A882F8F46AF}" type="pres">
      <dgm:prSet presAssocID="{C6C0EFD4-8878-4EEB-B23B-909187D74BBB}" presName="sibTrans" presStyleCnt="0"/>
      <dgm:spPr/>
    </dgm:pt>
    <dgm:pt modelId="{BCD482D5-3E01-4558-9993-3A62F9DBBCF2}" type="pres">
      <dgm:prSet presAssocID="{B9AC1C67-10B8-4056-B707-D5952793D8E7}" presName="compNode" presStyleCnt="0"/>
      <dgm:spPr/>
    </dgm:pt>
    <dgm:pt modelId="{C44DC586-124C-4924-84AA-E819E30C9DF2}" type="pres">
      <dgm:prSet presAssocID="{B9AC1C67-10B8-4056-B707-D5952793D8E7}" presName="bgRect" presStyleLbl="bgShp" presStyleIdx="5" presStyleCnt="6" custLinFactNeighborY="-25087"/>
      <dgm:spPr/>
    </dgm:pt>
    <dgm:pt modelId="{D749F340-7DC1-47AA-8B3B-99BBD9C48A03}" type="pres">
      <dgm:prSet presAssocID="{B9AC1C67-10B8-4056-B707-D5952793D8E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istory"/>
        </a:ext>
      </dgm:extLst>
    </dgm:pt>
    <dgm:pt modelId="{CD46985A-85B5-4F73-84A6-618D9FB035D6}" type="pres">
      <dgm:prSet presAssocID="{B9AC1C67-10B8-4056-B707-D5952793D8E7}" presName="spaceRect" presStyleCnt="0"/>
      <dgm:spPr/>
    </dgm:pt>
    <dgm:pt modelId="{5F563867-74B6-42E6-AFF4-72C73CCDFEFD}" type="pres">
      <dgm:prSet presAssocID="{B9AC1C67-10B8-4056-B707-D5952793D8E7}" presName="parTx" presStyleLbl="revTx" presStyleIdx="5" presStyleCnt="6">
        <dgm:presLayoutVars>
          <dgm:chMax val="0"/>
          <dgm:chPref val="0"/>
        </dgm:presLayoutVars>
      </dgm:prSet>
      <dgm:spPr/>
    </dgm:pt>
  </dgm:ptLst>
  <dgm:cxnLst>
    <dgm:cxn modelId="{3C75EF01-A0DC-4D3F-9224-63B6CCAEA506}" type="presOf" srcId="{740884D7-33E1-4F71-84A8-990CFDB0054D}" destId="{8D83B4F9-CE38-4774-BCC5-0676BE9ABED9}" srcOrd="0" destOrd="0" presId="urn:microsoft.com/office/officeart/2018/2/layout/IconVerticalSolidList"/>
    <dgm:cxn modelId="{800DF907-6271-4BF6-A162-77BAFCFEB998}" srcId="{0C5A4495-B8FF-45AD-8CA9-EFDB4BDB39EA}" destId="{B9AC1C67-10B8-4056-B707-D5952793D8E7}" srcOrd="5" destOrd="0" parTransId="{F3722FAC-6614-479C-A93C-4ABCDD0E26D4}" sibTransId="{E17A2C30-8EBB-4E09-AB04-937D88777343}"/>
    <dgm:cxn modelId="{BFD98B0F-70F4-4AA6-AD9A-AC07A3C43049}" type="presOf" srcId="{0C5A4495-B8FF-45AD-8CA9-EFDB4BDB39EA}" destId="{B1C9C733-2A7C-4214-BD5C-134B0F6C64BD}" srcOrd="0" destOrd="0" presId="urn:microsoft.com/office/officeart/2018/2/layout/IconVerticalSolidList"/>
    <dgm:cxn modelId="{0A1CD81A-7F15-4527-B737-D84133BCD27A}" type="presOf" srcId="{B9AC1C67-10B8-4056-B707-D5952793D8E7}" destId="{5F563867-74B6-42E6-AFF4-72C73CCDFEFD}" srcOrd="0" destOrd="0" presId="urn:microsoft.com/office/officeart/2018/2/layout/IconVerticalSolidList"/>
    <dgm:cxn modelId="{899F425D-7072-4540-8042-E6A5F797864A}" type="presOf" srcId="{97F6F82F-EC77-469A-8DFC-3626F4174946}" destId="{E4659979-80CA-4687-8861-0DF5D7A95712}" srcOrd="0" destOrd="0" presId="urn:microsoft.com/office/officeart/2018/2/layout/IconVerticalSolidList"/>
    <dgm:cxn modelId="{1414D175-D903-4169-B14D-C0AEE5A5444B}" srcId="{0C5A4495-B8FF-45AD-8CA9-EFDB4BDB39EA}" destId="{B640F08B-45EB-4521-8075-E531B39FC996}" srcOrd="2" destOrd="0" parTransId="{5D9354B5-13D8-4BC4-AB9C-CCF4037617F7}" sibTransId="{5D3A2FC2-75D2-4397-8C0F-10E18D853855}"/>
    <dgm:cxn modelId="{FDC93091-C8D3-4D6D-A6C3-E3D48D2C2217}" srcId="{0C5A4495-B8FF-45AD-8CA9-EFDB4BDB39EA}" destId="{740884D7-33E1-4F71-84A8-990CFDB0054D}" srcOrd="3" destOrd="0" parTransId="{366880E0-8E6E-4917-BD11-CD1E566E6824}" sibTransId="{B1DDA761-D670-403F-8E13-0760181B8086}"/>
    <dgm:cxn modelId="{77BEE5B7-FA9B-488E-9207-43756D3C10B4}" srcId="{0C5A4495-B8FF-45AD-8CA9-EFDB4BDB39EA}" destId="{98F512B6-C578-4747-8532-C52569CD5541}" srcOrd="1" destOrd="0" parTransId="{E8923C47-23C6-4BA3-BB66-A8D338CDFE4B}" sibTransId="{B8B97A6C-C92C-47F8-8C4F-573BCEE33919}"/>
    <dgm:cxn modelId="{B4216FC8-7C65-4E68-B36C-4B38DA7A41BF}" type="presOf" srcId="{98F512B6-C578-4747-8532-C52569CD5541}" destId="{33C52CA6-EA20-48E5-807A-4D209027DD16}" srcOrd="0" destOrd="0" presId="urn:microsoft.com/office/officeart/2018/2/layout/IconVerticalSolidList"/>
    <dgm:cxn modelId="{52B975DD-55C6-4766-8080-E037737206C6}" srcId="{0C5A4495-B8FF-45AD-8CA9-EFDB4BDB39EA}" destId="{97ABF4DA-F425-423D-BF23-E9E9F8AB0199}" srcOrd="0" destOrd="0" parTransId="{943B16C6-FB76-4ABC-A255-F4B732EE118A}" sibTransId="{8D847777-2E8B-4583-8D36-265510E839AA}"/>
    <dgm:cxn modelId="{3C54CAE1-D79C-4134-8DBA-9ED9AAD8F746}" type="presOf" srcId="{97ABF4DA-F425-423D-BF23-E9E9F8AB0199}" destId="{B964338C-A822-406F-8225-C98ABC5B8495}" srcOrd="0" destOrd="0" presId="urn:microsoft.com/office/officeart/2018/2/layout/IconVerticalSolidList"/>
    <dgm:cxn modelId="{FABC44E9-65C3-4033-A42C-F54468531593}" type="presOf" srcId="{B640F08B-45EB-4521-8075-E531B39FC996}" destId="{A5442742-B6AB-4E8D-83E0-644A3EB98016}" srcOrd="0" destOrd="0" presId="urn:microsoft.com/office/officeart/2018/2/layout/IconVerticalSolidList"/>
    <dgm:cxn modelId="{C06CF9F3-81F4-40AA-883D-38ED131F896B}" srcId="{0C5A4495-B8FF-45AD-8CA9-EFDB4BDB39EA}" destId="{97F6F82F-EC77-469A-8DFC-3626F4174946}" srcOrd="4" destOrd="0" parTransId="{C9A564C6-3479-4F2E-8E64-22092398D4A1}" sibTransId="{C6C0EFD4-8878-4EEB-B23B-909187D74BBB}"/>
    <dgm:cxn modelId="{79D2F844-389C-48BF-9C31-C435B4F7FF41}" type="presParOf" srcId="{B1C9C733-2A7C-4214-BD5C-134B0F6C64BD}" destId="{AE6C1DDA-F9BA-49B0-A98B-A6FD59B89432}" srcOrd="0" destOrd="0" presId="urn:microsoft.com/office/officeart/2018/2/layout/IconVerticalSolidList"/>
    <dgm:cxn modelId="{DAF87398-A392-4C56-9728-8AC52224CBDF}" type="presParOf" srcId="{AE6C1DDA-F9BA-49B0-A98B-A6FD59B89432}" destId="{7D5A9EAE-C01E-4CBD-A704-8E7A2C5068D0}" srcOrd="0" destOrd="0" presId="urn:microsoft.com/office/officeart/2018/2/layout/IconVerticalSolidList"/>
    <dgm:cxn modelId="{C50CB387-BD38-4D81-B8F0-944854741247}" type="presParOf" srcId="{AE6C1DDA-F9BA-49B0-A98B-A6FD59B89432}" destId="{1CBC1FB5-918A-4A95-8A53-4649CD08B947}" srcOrd="1" destOrd="0" presId="urn:microsoft.com/office/officeart/2018/2/layout/IconVerticalSolidList"/>
    <dgm:cxn modelId="{DF311800-12AA-4C91-94F9-4DCD7E922167}" type="presParOf" srcId="{AE6C1DDA-F9BA-49B0-A98B-A6FD59B89432}" destId="{3D3F8509-78F9-482E-86AB-712746E7FE19}" srcOrd="2" destOrd="0" presId="urn:microsoft.com/office/officeart/2018/2/layout/IconVerticalSolidList"/>
    <dgm:cxn modelId="{77CA158F-39C2-4C06-BA54-3EA1082DC1F8}" type="presParOf" srcId="{AE6C1DDA-F9BA-49B0-A98B-A6FD59B89432}" destId="{B964338C-A822-406F-8225-C98ABC5B8495}" srcOrd="3" destOrd="0" presId="urn:microsoft.com/office/officeart/2018/2/layout/IconVerticalSolidList"/>
    <dgm:cxn modelId="{6A126E71-4AB8-4EBA-8A83-B7973BA4D851}" type="presParOf" srcId="{B1C9C733-2A7C-4214-BD5C-134B0F6C64BD}" destId="{438FF50F-9668-4F3A-A009-A21B86001C0C}" srcOrd="1" destOrd="0" presId="urn:microsoft.com/office/officeart/2018/2/layout/IconVerticalSolidList"/>
    <dgm:cxn modelId="{55DFD4DC-CCFF-4C25-8689-D79641451FC3}" type="presParOf" srcId="{B1C9C733-2A7C-4214-BD5C-134B0F6C64BD}" destId="{3F789FEB-02BA-4126-A5E4-766EADD967BF}" srcOrd="2" destOrd="0" presId="urn:microsoft.com/office/officeart/2018/2/layout/IconVerticalSolidList"/>
    <dgm:cxn modelId="{4377558C-55C6-479A-8BCC-3A65401DB77A}" type="presParOf" srcId="{3F789FEB-02BA-4126-A5E4-766EADD967BF}" destId="{83D857C4-8FB6-4859-8B77-F4164B3E2DAF}" srcOrd="0" destOrd="0" presId="urn:microsoft.com/office/officeart/2018/2/layout/IconVerticalSolidList"/>
    <dgm:cxn modelId="{AC4997A8-A0C0-44BE-BEE7-EF687F7E9551}" type="presParOf" srcId="{3F789FEB-02BA-4126-A5E4-766EADD967BF}" destId="{36E0D481-532C-400C-A58F-CFF34D156322}" srcOrd="1" destOrd="0" presId="urn:microsoft.com/office/officeart/2018/2/layout/IconVerticalSolidList"/>
    <dgm:cxn modelId="{4570084A-1AD7-4D2D-BBA4-2DAAE6D4D7A4}" type="presParOf" srcId="{3F789FEB-02BA-4126-A5E4-766EADD967BF}" destId="{D28921BC-FB53-4B97-8F08-CE513B824218}" srcOrd="2" destOrd="0" presId="urn:microsoft.com/office/officeart/2018/2/layout/IconVerticalSolidList"/>
    <dgm:cxn modelId="{B2736F77-E7D7-4C33-9BCC-8B3DF833283A}" type="presParOf" srcId="{3F789FEB-02BA-4126-A5E4-766EADD967BF}" destId="{33C52CA6-EA20-48E5-807A-4D209027DD16}" srcOrd="3" destOrd="0" presId="urn:microsoft.com/office/officeart/2018/2/layout/IconVerticalSolidList"/>
    <dgm:cxn modelId="{52D1D6DD-F083-4C69-9CD9-764290251B39}" type="presParOf" srcId="{B1C9C733-2A7C-4214-BD5C-134B0F6C64BD}" destId="{BD6D8E88-337C-4E50-926D-38EE80E132A3}" srcOrd="3" destOrd="0" presId="urn:microsoft.com/office/officeart/2018/2/layout/IconVerticalSolidList"/>
    <dgm:cxn modelId="{19F6DB68-E3EE-4E2B-8F81-9E7B6FD04A56}" type="presParOf" srcId="{B1C9C733-2A7C-4214-BD5C-134B0F6C64BD}" destId="{E03D75C9-1270-4BF5-BEA4-B3A00BEA4A7F}" srcOrd="4" destOrd="0" presId="urn:microsoft.com/office/officeart/2018/2/layout/IconVerticalSolidList"/>
    <dgm:cxn modelId="{81F4928A-6CAD-4CA0-B5B9-AE385E941412}" type="presParOf" srcId="{E03D75C9-1270-4BF5-BEA4-B3A00BEA4A7F}" destId="{28D4C94C-1796-4560-BD2C-A02D2BCD5FAE}" srcOrd="0" destOrd="0" presId="urn:microsoft.com/office/officeart/2018/2/layout/IconVerticalSolidList"/>
    <dgm:cxn modelId="{3AD8F2FB-3ED7-4EEB-825A-470DE6AD2BD8}" type="presParOf" srcId="{E03D75C9-1270-4BF5-BEA4-B3A00BEA4A7F}" destId="{9D9C9F34-642A-42D8-B300-87E1C2C02445}" srcOrd="1" destOrd="0" presId="urn:microsoft.com/office/officeart/2018/2/layout/IconVerticalSolidList"/>
    <dgm:cxn modelId="{56E575C8-3DAA-46F8-B538-515C45667313}" type="presParOf" srcId="{E03D75C9-1270-4BF5-BEA4-B3A00BEA4A7F}" destId="{49A9E594-6C51-4603-80F2-0F62976C1DE7}" srcOrd="2" destOrd="0" presId="urn:microsoft.com/office/officeart/2018/2/layout/IconVerticalSolidList"/>
    <dgm:cxn modelId="{F4440D3D-6CB0-47BE-8670-F5291612D7B0}" type="presParOf" srcId="{E03D75C9-1270-4BF5-BEA4-B3A00BEA4A7F}" destId="{A5442742-B6AB-4E8D-83E0-644A3EB98016}" srcOrd="3" destOrd="0" presId="urn:microsoft.com/office/officeart/2018/2/layout/IconVerticalSolidList"/>
    <dgm:cxn modelId="{9C1A0BA3-FB0E-4983-A2FF-A543554AD960}" type="presParOf" srcId="{B1C9C733-2A7C-4214-BD5C-134B0F6C64BD}" destId="{8211F977-9358-4E21-93FB-38B33C7FC839}" srcOrd="5" destOrd="0" presId="urn:microsoft.com/office/officeart/2018/2/layout/IconVerticalSolidList"/>
    <dgm:cxn modelId="{24E092EA-FAA8-45EE-A73F-56297DA8520F}" type="presParOf" srcId="{B1C9C733-2A7C-4214-BD5C-134B0F6C64BD}" destId="{3E6CEC49-3736-47E1-8FC5-37D842507743}" srcOrd="6" destOrd="0" presId="urn:microsoft.com/office/officeart/2018/2/layout/IconVerticalSolidList"/>
    <dgm:cxn modelId="{E4005669-A6C1-4F21-808B-07B3043E1A6D}" type="presParOf" srcId="{3E6CEC49-3736-47E1-8FC5-37D842507743}" destId="{897C3133-05DA-46A3-89F8-8731F339520F}" srcOrd="0" destOrd="0" presId="urn:microsoft.com/office/officeart/2018/2/layout/IconVerticalSolidList"/>
    <dgm:cxn modelId="{587B7FF2-CACB-463C-8301-944EB8C41FA9}" type="presParOf" srcId="{3E6CEC49-3736-47E1-8FC5-37D842507743}" destId="{D5940200-7477-422C-9C4C-8BEEBB436F8F}" srcOrd="1" destOrd="0" presId="urn:microsoft.com/office/officeart/2018/2/layout/IconVerticalSolidList"/>
    <dgm:cxn modelId="{6E5529E2-7978-454B-A2B3-985A7D020B11}" type="presParOf" srcId="{3E6CEC49-3736-47E1-8FC5-37D842507743}" destId="{6974DC9D-B184-4355-8C25-D46B241D8587}" srcOrd="2" destOrd="0" presId="urn:microsoft.com/office/officeart/2018/2/layout/IconVerticalSolidList"/>
    <dgm:cxn modelId="{7ED43226-BF58-4434-A4BF-E1716DA91A1A}" type="presParOf" srcId="{3E6CEC49-3736-47E1-8FC5-37D842507743}" destId="{8D83B4F9-CE38-4774-BCC5-0676BE9ABED9}" srcOrd="3" destOrd="0" presId="urn:microsoft.com/office/officeart/2018/2/layout/IconVerticalSolidList"/>
    <dgm:cxn modelId="{C336F04E-D810-4070-AAF5-0C49DF81CD04}" type="presParOf" srcId="{B1C9C733-2A7C-4214-BD5C-134B0F6C64BD}" destId="{28A1DF46-FA34-420C-9713-B358709236BF}" srcOrd="7" destOrd="0" presId="urn:microsoft.com/office/officeart/2018/2/layout/IconVerticalSolidList"/>
    <dgm:cxn modelId="{DA7C83AD-F512-42EF-8EDC-09DBC91F3EAD}" type="presParOf" srcId="{B1C9C733-2A7C-4214-BD5C-134B0F6C64BD}" destId="{D6B9C917-9C87-406A-B3A1-A21C3A7940D6}" srcOrd="8" destOrd="0" presId="urn:microsoft.com/office/officeart/2018/2/layout/IconVerticalSolidList"/>
    <dgm:cxn modelId="{DED42848-3139-444F-846F-A522A84B4599}" type="presParOf" srcId="{D6B9C917-9C87-406A-B3A1-A21C3A7940D6}" destId="{C1F268B3-BA77-488F-94FA-A5D719AF0489}" srcOrd="0" destOrd="0" presId="urn:microsoft.com/office/officeart/2018/2/layout/IconVerticalSolidList"/>
    <dgm:cxn modelId="{8F8E91EB-7C6F-4895-986E-1F0FB9CBF6E4}" type="presParOf" srcId="{D6B9C917-9C87-406A-B3A1-A21C3A7940D6}" destId="{B9099683-3D00-4BBD-9CF0-69F79CEF72D1}" srcOrd="1" destOrd="0" presId="urn:microsoft.com/office/officeart/2018/2/layout/IconVerticalSolidList"/>
    <dgm:cxn modelId="{D08093AE-AD7F-430A-8134-20580D019C34}" type="presParOf" srcId="{D6B9C917-9C87-406A-B3A1-A21C3A7940D6}" destId="{064A5C51-E05F-4E2A-ACF5-9FC6CA708AD2}" srcOrd="2" destOrd="0" presId="urn:microsoft.com/office/officeart/2018/2/layout/IconVerticalSolidList"/>
    <dgm:cxn modelId="{7BE969BD-3ADB-4792-A2A6-3B8E9576FADB}" type="presParOf" srcId="{D6B9C917-9C87-406A-B3A1-A21C3A7940D6}" destId="{E4659979-80CA-4687-8861-0DF5D7A95712}" srcOrd="3" destOrd="0" presId="urn:microsoft.com/office/officeart/2018/2/layout/IconVerticalSolidList"/>
    <dgm:cxn modelId="{492876B9-05E9-4B14-8462-8F50CB814B85}" type="presParOf" srcId="{B1C9C733-2A7C-4214-BD5C-134B0F6C64BD}" destId="{4362EF96-368F-47FD-BF4A-0A882F8F46AF}" srcOrd="9" destOrd="0" presId="urn:microsoft.com/office/officeart/2018/2/layout/IconVerticalSolidList"/>
    <dgm:cxn modelId="{E0FC0216-7CDE-40BB-95C0-DE3F55CE3A0D}" type="presParOf" srcId="{B1C9C733-2A7C-4214-BD5C-134B0F6C64BD}" destId="{BCD482D5-3E01-4558-9993-3A62F9DBBCF2}" srcOrd="10" destOrd="0" presId="urn:microsoft.com/office/officeart/2018/2/layout/IconVerticalSolidList"/>
    <dgm:cxn modelId="{77148867-B44B-4E32-994E-BEF97CA81484}" type="presParOf" srcId="{BCD482D5-3E01-4558-9993-3A62F9DBBCF2}" destId="{C44DC586-124C-4924-84AA-E819E30C9DF2}" srcOrd="0" destOrd="0" presId="urn:microsoft.com/office/officeart/2018/2/layout/IconVerticalSolidList"/>
    <dgm:cxn modelId="{E9C0B634-AF66-4623-AF78-EEC6FBDD5A64}" type="presParOf" srcId="{BCD482D5-3E01-4558-9993-3A62F9DBBCF2}" destId="{D749F340-7DC1-47AA-8B3B-99BBD9C48A03}" srcOrd="1" destOrd="0" presId="urn:microsoft.com/office/officeart/2018/2/layout/IconVerticalSolidList"/>
    <dgm:cxn modelId="{6C2BAEC8-BF6A-44AD-852E-99FD1592362D}" type="presParOf" srcId="{BCD482D5-3E01-4558-9993-3A62F9DBBCF2}" destId="{CD46985A-85B5-4F73-84A6-618D9FB035D6}" srcOrd="2" destOrd="0" presId="urn:microsoft.com/office/officeart/2018/2/layout/IconVerticalSolidList"/>
    <dgm:cxn modelId="{65A26E02-2BFE-4068-80E9-93F59EC6B2C3}" type="presParOf" srcId="{BCD482D5-3E01-4558-9993-3A62F9DBBCF2}" destId="{5F563867-74B6-42E6-AFF4-72C73CCDFEF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CB6534-0136-43EE-A62C-30CD1A4E7ED0}"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6051C628-D46D-4182-83E3-CF7E2F02BB42}">
      <dgm:prSet/>
      <dgm:spPr/>
      <dgm:t>
        <a:bodyPr/>
        <a:lstStyle/>
        <a:p>
          <a:r>
            <a:rPr lang="en-US"/>
            <a:t>Final hybrid score combines CF prediction and Sentiment strength.</a:t>
          </a:r>
        </a:p>
      </dgm:t>
    </dgm:pt>
    <dgm:pt modelId="{05EF5C33-053D-41A2-BD91-545814317D8F}" type="parTrans" cxnId="{50AE2BAB-07F3-4258-A243-09B4343E4E38}">
      <dgm:prSet/>
      <dgm:spPr/>
      <dgm:t>
        <a:bodyPr/>
        <a:lstStyle/>
        <a:p>
          <a:endParaRPr lang="en-US"/>
        </a:p>
      </dgm:t>
    </dgm:pt>
    <dgm:pt modelId="{96C27273-60E4-4BDC-9541-4D56C1ED474D}" type="sibTrans" cxnId="{50AE2BAB-07F3-4258-A243-09B4343E4E38}">
      <dgm:prSet/>
      <dgm:spPr/>
      <dgm:t>
        <a:bodyPr/>
        <a:lstStyle/>
        <a:p>
          <a:endParaRPr lang="en-US"/>
        </a:p>
      </dgm:t>
    </dgm:pt>
    <dgm:pt modelId="{9D953338-3D0C-44F2-BED9-D0FB5B7D5C4F}">
      <dgm:prSet/>
      <dgm:spPr/>
      <dgm:t>
        <a:bodyPr/>
        <a:lstStyle/>
        <a:p>
          <a:r>
            <a:rPr lang="en-US"/>
            <a:t>Formula:</a:t>
          </a:r>
        </a:p>
      </dgm:t>
    </dgm:pt>
    <dgm:pt modelId="{0BEB290B-FD4F-4DFC-91AB-41CB770FCAC1}" type="parTrans" cxnId="{CEC05232-2C8E-44E5-A2AA-2821016FA72C}">
      <dgm:prSet/>
      <dgm:spPr/>
      <dgm:t>
        <a:bodyPr/>
        <a:lstStyle/>
        <a:p>
          <a:endParaRPr lang="en-US"/>
        </a:p>
      </dgm:t>
    </dgm:pt>
    <dgm:pt modelId="{4BA8A8CF-5611-4276-AF78-BB9E1791F17C}" type="sibTrans" cxnId="{CEC05232-2C8E-44E5-A2AA-2821016FA72C}">
      <dgm:prSet/>
      <dgm:spPr/>
      <dgm:t>
        <a:bodyPr/>
        <a:lstStyle/>
        <a:p>
          <a:endParaRPr lang="en-US"/>
        </a:p>
      </dgm:t>
    </dgm:pt>
    <dgm:pt modelId="{550BFF63-0818-42EB-A347-7A07D41E4AC8}">
      <dgm:prSet/>
      <dgm:spPr/>
      <dgm:t>
        <a:bodyPr/>
        <a:lstStyle/>
        <a:p>
          <a:r>
            <a:rPr lang="en-US"/>
            <a:t>Hybrid Score = 0.6 × CF Score + 0.4 × Sentiment Score</a:t>
          </a:r>
        </a:p>
      </dgm:t>
    </dgm:pt>
    <dgm:pt modelId="{2360A922-9E1F-4B13-9231-70C6BDA46712}" type="parTrans" cxnId="{889875BD-81D5-4DE3-89CF-8152ADA3A5C4}">
      <dgm:prSet/>
      <dgm:spPr/>
      <dgm:t>
        <a:bodyPr/>
        <a:lstStyle/>
        <a:p>
          <a:endParaRPr lang="en-US"/>
        </a:p>
      </dgm:t>
    </dgm:pt>
    <dgm:pt modelId="{12B8444D-AFF8-4D2F-9919-011566635436}" type="sibTrans" cxnId="{889875BD-81D5-4DE3-89CF-8152ADA3A5C4}">
      <dgm:prSet/>
      <dgm:spPr/>
      <dgm:t>
        <a:bodyPr/>
        <a:lstStyle/>
        <a:p>
          <a:endParaRPr lang="en-US"/>
        </a:p>
      </dgm:t>
    </dgm:pt>
    <dgm:pt modelId="{6C88CF01-3EF1-4843-B45A-86112266F5B6}">
      <dgm:prSet/>
      <dgm:spPr/>
      <dgm:t>
        <a:bodyPr/>
        <a:lstStyle/>
        <a:p>
          <a:r>
            <a:rPr lang="en-US"/>
            <a:t>More stable and emotionally aligned recommendations.</a:t>
          </a:r>
        </a:p>
      </dgm:t>
    </dgm:pt>
    <dgm:pt modelId="{1884D995-7A77-4003-8712-409BEF198A3D}" type="parTrans" cxnId="{74597C8D-C869-4173-AD26-DCE8E571BF28}">
      <dgm:prSet/>
      <dgm:spPr/>
      <dgm:t>
        <a:bodyPr/>
        <a:lstStyle/>
        <a:p>
          <a:endParaRPr lang="en-US"/>
        </a:p>
      </dgm:t>
    </dgm:pt>
    <dgm:pt modelId="{58EA3C3D-876F-46AF-A37B-2DED21AB8BFB}" type="sibTrans" cxnId="{74597C8D-C869-4173-AD26-DCE8E571BF28}">
      <dgm:prSet/>
      <dgm:spPr/>
      <dgm:t>
        <a:bodyPr/>
        <a:lstStyle/>
        <a:p>
          <a:endParaRPr lang="en-US"/>
        </a:p>
      </dgm:t>
    </dgm:pt>
    <dgm:pt modelId="{62164D6C-FDCD-FE4F-A1E3-8F3357F1B682}" type="pres">
      <dgm:prSet presAssocID="{3ECB6534-0136-43EE-A62C-30CD1A4E7ED0}" presName="Name0" presStyleCnt="0">
        <dgm:presLayoutVars>
          <dgm:dir/>
          <dgm:animLvl val="lvl"/>
          <dgm:resizeHandles val="exact"/>
        </dgm:presLayoutVars>
      </dgm:prSet>
      <dgm:spPr/>
    </dgm:pt>
    <dgm:pt modelId="{206689BA-B1B8-1742-A870-B50673944F41}" type="pres">
      <dgm:prSet presAssocID="{6051C628-D46D-4182-83E3-CF7E2F02BB42}" presName="linNode" presStyleCnt="0"/>
      <dgm:spPr/>
    </dgm:pt>
    <dgm:pt modelId="{804A4285-7AC6-004A-90DE-B30BFB883C44}" type="pres">
      <dgm:prSet presAssocID="{6051C628-D46D-4182-83E3-CF7E2F02BB42}" presName="parentText" presStyleLbl="node1" presStyleIdx="0" presStyleCnt="4">
        <dgm:presLayoutVars>
          <dgm:chMax val="1"/>
          <dgm:bulletEnabled val="1"/>
        </dgm:presLayoutVars>
      </dgm:prSet>
      <dgm:spPr/>
    </dgm:pt>
    <dgm:pt modelId="{32995FA8-65F0-6D4F-ACFB-022C8B20B40D}" type="pres">
      <dgm:prSet presAssocID="{96C27273-60E4-4BDC-9541-4D56C1ED474D}" presName="sp" presStyleCnt="0"/>
      <dgm:spPr/>
    </dgm:pt>
    <dgm:pt modelId="{5B0886AE-F7F2-5242-ADE9-CEC6A16B919C}" type="pres">
      <dgm:prSet presAssocID="{9D953338-3D0C-44F2-BED9-D0FB5B7D5C4F}" presName="linNode" presStyleCnt="0"/>
      <dgm:spPr/>
    </dgm:pt>
    <dgm:pt modelId="{C301A506-4E9C-A546-8F62-F6922C5E9BAB}" type="pres">
      <dgm:prSet presAssocID="{9D953338-3D0C-44F2-BED9-D0FB5B7D5C4F}" presName="parentText" presStyleLbl="node1" presStyleIdx="1" presStyleCnt="4">
        <dgm:presLayoutVars>
          <dgm:chMax val="1"/>
          <dgm:bulletEnabled val="1"/>
        </dgm:presLayoutVars>
      </dgm:prSet>
      <dgm:spPr/>
    </dgm:pt>
    <dgm:pt modelId="{B17B711E-AE4E-BB40-AD32-7E6497D7A819}" type="pres">
      <dgm:prSet presAssocID="{4BA8A8CF-5611-4276-AF78-BB9E1791F17C}" presName="sp" presStyleCnt="0"/>
      <dgm:spPr/>
    </dgm:pt>
    <dgm:pt modelId="{4467C35E-0BCE-6249-ABC7-1AE09FB360B8}" type="pres">
      <dgm:prSet presAssocID="{550BFF63-0818-42EB-A347-7A07D41E4AC8}" presName="linNode" presStyleCnt="0"/>
      <dgm:spPr/>
    </dgm:pt>
    <dgm:pt modelId="{B9093F7E-7932-AE49-9219-72650CD418E4}" type="pres">
      <dgm:prSet presAssocID="{550BFF63-0818-42EB-A347-7A07D41E4AC8}" presName="parentText" presStyleLbl="node1" presStyleIdx="2" presStyleCnt="4">
        <dgm:presLayoutVars>
          <dgm:chMax val="1"/>
          <dgm:bulletEnabled val="1"/>
        </dgm:presLayoutVars>
      </dgm:prSet>
      <dgm:spPr/>
    </dgm:pt>
    <dgm:pt modelId="{04F3713A-6A16-2C46-91EE-8DFFE9DBD400}" type="pres">
      <dgm:prSet presAssocID="{12B8444D-AFF8-4D2F-9919-011566635436}" presName="sp" presStyleCnt="0"/>
      <dgm:spPr/>
    </dgm:pt>
    <dgm:pt modelId="{94CC3D62-019B-1844-9D52-43363A223D17}" type="pres">
      <dgm:prSet presAssocID="{6C88CF01-3EF1-4843-B45A-86112266F5B6}" presName="linNode" presStyleCnt="0"/>
      <dgm:spPr/>
    </dgm:pt>
    <dgm:pt modelId="{6CC8696E-6FE5-E24E-A6CA-217C82431CF2}" type="pres">
      <dgm:prSet presAssocID="{6C88CF01-3EF1-4843-B45A-86112266F5B6}" presName="parentText" presStyleLbl="node1" presStyleIdx="3" presStyleCnt="4">
        <dgm:presLayoutVars>
          <dgm:chMax val="1"/>
          <dgm:bulletEnabled val="1"/>
        </dgm:presLayoutVars>
      </dgm:prSet>
      <dgm:spPr/>
    </dgm:pt>
  </dgm:ptLst>
  <dgm:cxnLst>
    <dgm:cxn modelId="{858FEB09-691C-0744-B6A9-88DE997691D0}" type="presOf" srcId="{3ECB6534-0136-43EE-A62C-30CD1A4E7ED0}" destId="{62164D6C-FDCD-FE4F-A1E3-8F3357F1B682}" srcOrd="0" destOrd="0" presId="urn:microsoft.com/office/officeart/2005/8/layout/vList5"/>
    <dgm:cxn modelId="{A6700015-8B43-BB49-B606-84C29580E61A}" type="presOf" srcId="{6C88CF01-3EF1-4843-B45A-86112266F5B6}" destId="{6CC8696E-6FE5-E24E-A6CA-217C82431CF2}" srcOrd="0" destOrd="0" presId="urn:microsoft.com/office/officeart/2005/8/layout/vList5"/>
    <dgm:cxn modelId="{CEC05232-2C8E-44E5-A2AA-2821016FA72C}" srcId="{3ECB6534-0136-43EE-A62C-30CD1A4E7ED0}" destId="{9D953338-3D0C-44F2-BED9-D0FB5B7D5C4F}" srcOrd="1" destOrd="0" parTransId="{0BEB290B-FD4F-4DFC-91AB-41CB770FCAC1}" sibTransId="{4BA8A8CF-5611-4276-AF78-BB9E1791F17C}"/>
    <dgm:cxn modelId="{BF6C3D4C-3D1B-AE46-AD93-1926CAA604E9}" type="presOf" srcId="{9D953338-3D0C-44F2-BED9-D0FB5B7D5C4F}" destId="{C301A506-4E9C-A546-8F62-F6922C5E9BAB}" srcOrd="0" destOrd="0" presId="urn:microsoft.com/office/officeart/2005/8/layout/vList5"/>
    <dgm:cxn modelId="{EB33EE88-DA4C-C041-80BB-A077C46ED5CF}" type="presOf" srcId="{6051C628-D46D-4182-83E3-CF7E2F02BB42}" destId="{804A4285-7AC6-004A-90DE-B30BFB883C44}" srcOrd="0" destOrd="0" presId="urn:microsoft.com/office/officeart/2005/8/layout/vList5"/>
    <dgm:cxn modelId="{74597C8D-C869-4173-AD26-DCE8E571BF28}" srcId="{3ECB6534-0136-43EE-A62C-30CD1A4E7ED0}" destId="{6C88CF01-3EF1-4843-B45A-86112266F5B6}" srcOrd="3" destOrd="0" parTransId="{1884D995-7A77-4003-8712-409BEF198A3D}" sibTransId="{58EA3C3D-876F-46AF-A37B-2DED21AB8BFB}"/>
    <dgm:cxn modelId="{79FEEDA8-46A9-D643-8087-1A47729E18CE}" type="presOf" srcId="{550BFF63-0818-42EB-A347-7A07D41E4AC8}" destId="{B9093F7E-7932-AE49-9219-72650CD418E4}" srcOrd="0" destOrd="0" presId="urn:microsoft.com/office/officeart/2005/8/layout/vList5"/>
    <dgm:cxn modelId="{50AE2BAB-07F3-4258-A243-09B4343E4E38}" srcId="{3ECB6534-0136-43EE-A62C-30CD1A4E7ED0}" destId="{6051C628-D46D-4182-83E3-CF7E2F02BB42}" srcOrd="0" destOrd="0" parTransId="{05EF5C33-053D-41A2-BD91-545814317D8F}" sibTransId="{96C27273-60E4-4BDC-9541-4D56C1ED474D}"/>
    <dgm:cxn modelId="{889875BD-81D5-4DE3-89CF-8152ADA3A5C4}" srcId="{3ECB6534-0136-43EE-A62C-30CD1A4E7ED0}" destId="{550BFF63-0818-42EB-A347-7A07D41E4AC8}" srcOrd="2" destOrd="0" parTransId="{2360A922-9E1F-4B13-9231-70C6BDA46712}" sibTransId="{12B8444D-AFF8-4D2F-9919-011566635436}"/>
    <dgm:cxn modelId="{40163CB7-3CB2-9B40-BC18-116F7E284626}" type="presParOf" srcId="{62164D6C-FDCD-FE4F-A1E3-8F3357F1B682}" destId="{206689BA-B1B8-1742-A870-B50673944F41}" srcOrd="0" destOrd="0" presId="urn:microsoft.com/office/officeart/2005/8/layout/vList5"/>
    <dgm:cxn modelId="{B1E1DBC8-2568-C142-8EEC-9AE1C5F9EC5C}" type="presParOf" srcId="{206689BA-B1B8-1742-A870-B50673944F41}" destId="{804A4285-7AC6-004A-90DE-B30BFB883C44}" srcOrd="0" destOrd="0" presId="urn:microsoft.com/office/officeart/2005/8/layout/vList5"/>
    <dgm:cxn modelId="{AE1F3586-3C2C-4042-B20D-538366CEDF84}" type="presParOf" srcId="{62164D6C-FDCD-FE4F-A1E3-8F3357F1B682}" destId="{32995FA8-65F0-6D4F-ACFB-022C8B20B40D}" srcOrd="1" destOrd="0" presId="urn:microsoft.com/office/officeart/2005/8/layout/vList5"/>
    <dgm:cxn modelId="{3A390714-04DF-5943-804A-E2D9811F0EC5}" type="presParOf" srcId="{62164D6C-FDCD-FE4F-A1E3-8F3357F1B682}" destId="{5B0886AE-F7F2-5242-ADE9-CEC6A16B919C}" srcOrd="2" destOrd="0" presId="urn:microsoft.com/office/officeart/2005/8/layout/vList5"/>
    <dgm:cxn modelId="{BBA5E062-96AA-A646-90F6-33381995A328}" type="presParOf" srcId="{5B0886AE-F7F2-5242-ADE9-CEC6A16B919C}" destId="{C301A506-4E9C-A546-8F62-F6922C5E9BAB}" srcOrd="0" destOrd="0" presId="urn:microsoft.com/office/officeart/2005/8/layout/vList5"/>
    <dgm:cxn modelId="{24D0A65A-B830-2F4D-94D1-BB51BB34F36C}" type="presParOf" srcId="{62164D6C-FDCD-FE4F-A1E3-8F3357F1B682}" destId="{B17B711E-AE4E-BB40-AD32-7E6497D7A819}" srcOrd="3" destOrd="0" presId="urn:microsoft.com/office/officeart/2005/8/layout/vList5"/>
    <dgm:cxn modelId="{A9C8ED32-2F50-9240-BC64-06A389576284}" type="presParOf" srcId="{62164D6C-FDCD-FE4F-A1E3-8F3357F1B682}" destId="{4467C35E-0BCE-6249-ABC7-1AE09FB360B8}" srcOrd="4" destOrd="0" presId="urn:microsoft.com/office/officeart/2005/8/layout/vList5"/>
    <dgm:cxn modelId="{90C32860-7978-4045-8628-BE67006BCFD6}" type="presParOf" srcId="{4467C35E-0BCE-6249-ABC7-1AE09FB360B8}" destId="{B9093F7E-7932-AE49-9219-72650CD418E4}" srcOrd="0" destOrd="0" presId="urn:microsoft.com/office/officeart/2005/8/layout/vList5"/>
    <dgm:cxn modelId="{37C4A95C-7462-3B4A-BBFE-EA30E97FD7D8}" type="presParOf" srcId="{62164D6C-FDCD-FE4F-A1E3-8F3357F1B682}" destId="{04F3713A-6A16-2C46-91EE-8DFFE9DBD400}" srcOrd="5" destOrd="0" presId="urn:microsoft.com/office/officeart/2005/8/layout/vList5"/>
    <dgm:cxn modelId="{AFEA5051-40A9-D046-92D6-EB678816DEC0}" type="presParOf" srcId="{62164D6C-FDCD-FE4F-A1E3-8F3357F1B682}" destId="{94CC3D62-019B-1844-9D52-43363A223D17}" srcOrd="6" destOrd="0" presId="urn:microsoft.com/office/officeart/2005/8/layout/vList5"/>
    <dgm:cxn modelId="{42BD57C8-787C-3C45-9E5A-12F091A59864}" type="presParOf" srcId="{94CC3D62-019B-1844-9D52-43363A223D17}" destId="{6CC8696E-6FE5-E24E-A6CA-217C82431CF2}"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6A6DAB-7174-44D4-8303-764EA8FBBB0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DBD2B2-F43B-4457-99A1-1FD2AD53656A}">
      <dgm:prSet/>
      <dgm:spPr/>
      <dgm:t>
        <a:bodyPr/>
        <a:lstStyle/>
        <a:p>
          <a:r>
            <a:rPr lang="en-US"/>
            <a:t>Hybrid model highlights hidden gems with strong sentiment.</a:t>
          </a:r>
        </a:p>
      </dgm:t>
    </dgm:pt>
    <dgm:pt modelId="{0DE8F4D1-D116-4686-AAD8-E950C04790BF}" type="parTrans" cxnId="{7AE76295-19E6-420D-B1C8-7AC4060B5769}">
      <dgm:prSet/>
      <dgm:spPr/>
      <dgm:t>
        <a:bodyPr/>
        <a:lstStyle/>
        <a:p>
          <a:endParaRPr lang="en-US"/>
        </a:p>
      </dgm:t>
    </dgm:pt>
    <dgm:pt modelId="{11081A6E-6C40-4B4B-AAAE-4D151596FDCE}" type="sibTrans" cxnId="{7AE76295-19E6-420D-B1C8-7AC4060B5769}">
      <dgm:prSet/>
      <dgm:spPr/>
      <dgm:t>
        <a:bodyPr/>
        <a:lstStyle/>
        <a:p>
          <a:endParaRPr lang="en-US"/>
        </a:p>
      </dgm:t>
    </dgm:pt>
    <dgm:pt modelId="{F52CD384-AB68-4DE6-9DB0-15957BD287E5}">
      <dgm:prSet/>
      <dgm:spPr/>
      <dgm:t>
        <a:bodyPr/>
        <a:lstStyle/>
        <a:p>
          <a:r>
            <a:rPr lang="en-US"/>
            <a:t>Balances popularity + emotional satisfaction.</a:t>
          </a:r>
        </a:p>
      </dgm:t>
    </dgm:pt>
    <dgm:pt modelId="{2E25BF09-3E75-4506-9A1E-E2F0529BB513}" type="parTrans" cxnId="{E03816E6-429F-4282-8C43-3130A2AA1858}">
      <dgm:prSet/>
      <dgm:spPr/>
      <dgm:t>
        <a:bodyPr/>
        <a:lstStyle/>
        <a:p>
          <a:endParaRPr lang="en-US"/>
        </a:p>
      </dgm:t>
    </dgm:pt>
    <dgm:pt modelId="{B1592301-DC11-410C-8903-0FA82815ACD3}" type="sibTrans" cxnId="{E03816E6-429F-4282-8C43-3130A2AA1858}">
      <dgm:prSet/>
      <dgm:spPr/>
      <dgm:t>
        <a:bodyPr/>
        <a:lstStyle/>
        <a:p>
          <a:endParaRPr lang="en-US"/>
        </a:p>
      </dgm:t>
    </dgm:pt>
    <dgm:pt modelId="{FE7F54E5-CDEB-4712-9109-CB54B45B4436}">
      <dgm:prSet/>
      <dgm:spPr/>
      <dgm:t>
        <a:bodyPr/>
        <a:lstStyle/>
        <a:p>
          <a:r>
            <a:rPr lang="en-US"/>
            <a:t>Surface trustworthy recommendations beyond just ratings.</a:t>
          </a:r>
        </a:p>
      </dgm:t>
    </dgm:pt>
    <dgm:pt modelId="{F96A770A-5CD1-415E-AAAE-F008AD963734}" type="parTrans" cxnId="{B46CD615-925E-40A1-B807-E6D79D07D4D1}">
      <dgm:prSet/>
      <dgm:spPr/>
      <dgm:t>
        <a:bodyPr/>
        <a:lstStyle/>
        <a:p>
          <a:endParaRPr lang="en-US"/>
        </a:p>
      </dgm:t>
    </dgm:pt>
    <dgm:pt modelId="{7D1C93C0-8738-4332-A586-CA3B88A17DF3}" type="sibTrans" cxnId="{B46CD615-925E-40A1-B807-E6D79D07D4D1}">
      <dgm:prSet/>
      <dgm:spPr/>
      <dgm:t>
        <a:bodyPr/>
        <a:lstStyle/>
        <a:p>
          <a:endParaRPr lang="en-US"/>
        </a:p>
      </dgm:t>
    </dgm:pt>
    <dgm:pt modelId="{38B1F7A2-2553-44DE-9DD3-442113355F09}" type="pres">
      <dgm:prSet presAssocID="{056A6DAB-7174-44D4-8303-764EA8FBBB04}" presName="root" presStyleCnt="0">
        <dgm:presLayoutVars>
          <dgm:dir/>
          <dgm:resizeHandles val="exact"/>
        </dgm:presLayoutVars>
      </dgm:prSet>
      <dgm:spPr/>
    </dgm:pt>
    <dgm:pt modelId="{63F63FD4-3C8A-4305-BDE1-1D937B4FFD8A}" type="pres">
      <dgm:prSet presAssocID="{B8DBD2B2-F43B-4457-99A1-1FD2AD53656A}" presName="compNode" presStyleCnt="0"/>
      <dgm:spPr/>
    </dgm:pt>
    <dgm:pt modelId="{6FBA929B-CA0A-4C49-AF78-C06330332E7B}" type="pres">
      <dgm:prSet presAssocID="{B8DBD2B2-F43B-4457-99A1-1FD2AD5365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mond"/>
        </a:ext>
      </dgm:extLst>
    </dgm:pt>
    <dgm:pt modelId="{C6EB3DB3-5BC6-4D70-8F88-E8A5D70A03F8}" type="pres">
      <dgm:prSet presAssocID="{B8DBD2B2-F43B-4457-99A1-1FD2AD53656A}" presName="spaceRect" presStyleCnt="0"/>
      <dgm:spPr/>
    </dgm:pt>
    <dgm:pt modelId="{DDB0EEFF-41A0-4AC1-B546-4D542EFFA8AB}" type="pres">
      <dgm:prSet presAssocID="{B8DBD2B2-F43B-4457-99A1-1FD2AD53656A}" presName="textRect" presStyleLbl="revTx" presStyleIdx="0" presStyleCnt="3">
        <dgm:presLayoutVars>
          <dgm:chMax val="1"/>
          <dgm:chPref val="1"/>
        </dgm:presLayoutVars>
      </dgm:prSet>
      <dgm:spPr/>
    </dgm:pt>
    <dgm:pt modelId="{DB8DF56F-70E0-43FF-A832-E0484FB7C5D5}" type="pres">
      <dgm:prSet presAssocID="{11081A6E-6C40-4B4B-AAAE-4D151596FDCE}" presName="sibTrans" presStyleCnt="0"/>
      <dgm:spPr/>
    </dgm:pt>
    <dgm:pt modelId="{01BFA50F-A8F0-4B4B-804F-6F20A2BCAC76}" type="pres">
      <dgm:prSet presAssocID="{F52CD384-AB68-4DE6-9DB0-15957BD287E5}" presName="compNode" presStyleCnt="0"/>
      <dgm:spPr/>
    </dgm:pt>
    <dgm:pt modelId="{399BFE2A-3CF9-4512-9CEA-50E5FEE624CD}" type="pres">
      <dgm:prSet presAssocID="{F52CD384-AB68-4DE6-9DB0-15957BD287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A9DBCF12-010D-4469-9417-9A470182C0AE}" type="pres">
      <dgm:prSet presAssocID="{F52CD384-AB68-4DE6-9DB0-15957BD287E5}" presName="spaceRect" presStyleCnt="0"/>
      <dgm:spPr/>
    </dgm:pt>
    <dgm:pt modelId="{9B7DF95F-ADD7-4C1F-A2BC-4C2B9C1CEABB}" type="pres">
      <dgm:prSet presAssocID="{F52CD384-AB68-4DE6-9DB0-15957BD287E5}" presName="textRect" presStyleLbl="revTx" presStyleIdx="1" presStyleCnt="3">
        <dgm:presLayoutVars>
          <dgm:chMax val="1"/>
          <dgm:chPref val="1"/>
        </dgm:presLayoutVars>
      </dgm:prSet>
      <dgm:spPr/>
    </dgm:pt>
    <dgm:pt modelId="{50F0BF3C-AA9A-4753-A482-8ED062623A4A}" type="pres">
      <dgm:prSet presAssocID="{B1592301-DC11-410C-8903-0FA82815ACD3}" presName="sibTrans" presStyleCnt="0"/>
      <dgm:spPr/>
    </dgm:pt>
    <dgm:pt modelId="{32E271A6-898E-4A45-AD94-3F1BC6C8AFAB}" type="pres">
      <dgm:prSet presAssocID="{FE7F54E5-CDEB-4712-9109-CB54B45B4436}" presName="compNode" presStyleCnt="0"/>
      <dgm:spPr/>
    </dgm:pt>
    <dgm:pt modelId="{22CB7CB7-870A-4602-B0AA-E8473599CB56}" type="pres">
      <dgm:prSet presAssocID="{FE7F54E5-CDEB-4712-9109-CB54B45B443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house scene"/>
        </a:ext>
      </dgm:extLst>
    </dgm:pt>
    <dgm:pt modelId="{3964DE0B-DE47-4FC7-BD9F-363561A9F47F}" type="pres">
      <dgm:prSet presAssocID="{FE7F54E5-CDEB-4712-9109-CB54B45B4436}" presName="spaceRect" presStyleCnt="0"/>
      <dgm:spPr/>
    </dgm:pt>
    <dgm:pt modelId="{482AA666-72BA-4030-A444-36804BB33A2A}" type="pres">
      <dgm:prSet presAssocID="{FE7F54E5-CDEB-4712-9109-CB54B45B4436}" presName="textRect" presStyleLbl="revTx" presStyleIdx="2" presStyleCnt="3">
        <dgm:presLayoutVars>
          <dgm:chMax val="1"/>
          <dgm:chPref val="1"/>
        </dgm:presLayoutVars>
      </dgm:prSet>
      <dgm:spPr/>
    </dgm:pt>
  </dgm:ptLst>
  <dgm:cxnLst>
    <dgm:cxn modelId="{B46CD615-925E-40A1-B807-E6D79D07D4D1}" srcId="{056A6DAB-7174-44D4-8303-764EA8FBBB04}" destId="{FE7F54E5-CDEB-4712-9109-CB54B45B4436}" srcOrd="2" destOrd="0" parTransId="{F96A770A-5CD1-415E-AAAE-F008AD963734}" sibTransId="{7D1C93C0-8738-4332-A586-CA3B88A17DF3}"/>
    <dgm:cxn modelId="{5400C62D-DB80-4AB4-B5A7-F78EB4525E8A}" type="presOf" srcId="{B8DBD2B2-F43B-4457-99A1-1FD2AD53656A}" destId="{DDB0EEFF-41A0-4AC1-B546-4D542EFFA8AB}" srcOrd="0" destOrd="0" presId="urn:microsoft.com/office/officeart/2018/2/layout/IconLabelList"/>
    <dgm:cxn modelId="{7F39E15D-8360-483A-B4FB-98FE66D4D9D3}" type="presOf" srcId="{FE7F54E5-CDEB-4712-9109-CB54B45B4436}" destId="{482AA666-72BA-4030-A444-36804BB33A2A}" srcOrd="0" destOrd="0" presId="urn:microsoft.com/office/officeart/2018/2/layout/IconLabelList"/>
    <dgm:cxn modelId="{E57C025E-C588-43D5-8124-E82763C4C03D}" type="presOf" srcId="{056A6DAB-7174-44D4-8303-764EA8FBBB04}" destId="{38B1F7A2-2553-44DE-9DD3-442113355F09}" srcOrd="0" destOrd="0" presId="urn:microsoft.com/office/officeart/2018/2/layout/IconLabelList"/>
    <dgm:cxn modelId="{7AE76295-19E6-420D-B1C8-7AC4060B5769}" srcId="{056A6DAB-7174-44D4-8303-764EA8FBBB04}" destId="{B8DBD2B2-F43B-4457-99A1-1FD2AD53656A}" srcOrd="0" destOrd="0" parTransId="{0DE8F4D1-D116-4686-AAD8-E950C04790BF}" sibTransId="{11081A6E-6C40-4B4B-AAAE-4D151596FDCE}"/>
    <dgm:cxn modelId="{8C8A81C9-545A-4A9B-9358-F4CB2900BC3F}" type="presOf" srcId="{F52CD384-AB68-4DE6-9DB0-15957BD287E5}" destId="{9B7DF95F-ADD7-4C1F-A2BC-4C2B9C1CEABB}" srcOrd="0" destOrd="0" presId="urn:microsoft.com/office/officeart/2018/2/layout/IconLabelList"/>
    <dgm:cxn modelId="{E03816E6-429F-4282-8C43-3130A2AA1858}" srcId="{056A6DAB-7174-44D4-8303-764EA8FBBB04}" destId="{F52CD384-AB68-4DE6-9DB0-15957BD287E5}" srcOrd="1" destOrd="0" parTransId="{2E25BF09-3E75-4506-9A1E-E2F0529BB513}" sibTransId="{B1592301-DC11-410C-8903-0FA82815ACD3}"/>
    <dgm:cxn modelId="{FEB69BEA-2889-4A10-B86B-9021292B2C92}" type="presParOf" srcId="{38B1F7A2-2553-44DE-9DD3-442113355F09}" destId="{63F63FD4-3C8A-4305-BDE1-1D937B4FFD8A}" srcOrd="0" destOrd="0" presId="urn:microsoft.com/office/officeart/2018/2/layout/IconLabelList"/>
    <dgm:cxn modelId="{36212B43-2A62-4065-8F71-3C337CB285A4}" type="presParOf" srcId="{63F63FD4-3C8A-4305-BDE1-1D937B4FFD8A}" destId="{6FBA929B-CA0A-4C49-AF78-C06330332E7B}" srcOrd="0" destOrd="0" presId="urn:microsoft.com/office/officeart/2018/2/layout/IconLabelList"/>
    <dgm:cxn modelId="{9875DB21-2D01-4775-92DB-D65F4272D656}" type="presParOf" srcId="{63F63FD4-3C8A-4305-BDE1-1D937B4FFD8A}" destId="{C6EB3DB3-5BC6-4D70-8F88-E8A5D70A03F8}" srcOrd="1" destOrd="0" presId="urn:microsoft.com/office/officeart/2018/2/layout/IconLabelList"/>
    <dgm:cxn modelId="{77A08E37-C1EA-4180-B4DB-4907F5CF6CF3}" type="presParOf" srcId="{63F63FD4-3C8A-4305-BDE1-1D937B4FFD8A}" destId="{DDB0EEFF-41A0-4AC1-B546-4D542EFFA8AB}" srcOrd="2" destOrd="0" presId="urn:microsoft.com/office/officeart/2018/2/layout/IconLabelList"/>
    <dgm:cxn modelId="{57126032-7FBA-49EE-AD34-43898EAD5086}" type="presParOf" srcId="{38B1F7A2-2553-44DE-9DD3-442113355F09}" destId="{DB8DF56F-70E0-43FF-A832-E0484FB7C5D5}" srcOrd="1" destOrd="0" presId="urn:microsoft.com/office/officeart/2018/2/layout/IconLabelList"/>
    <dgm:cxn modelId="{49B7A32E-D837-45B4-8537-E4BCE89F41FD}" type="presParOf" srcId="{38B1F7A2-2553-44DE-9DD3-442113355F09}" destId="{01BFA50F-A8F0-4B4B-804F-6F20A2BCAC76}" srcOrd="2" destOrd="0" presId="urn:microsoft.com/office/officeart/2018/2/layout/IconLabelList"/>
    <dgm:cxn modelId="{5A011661-D6D8-462D-9636-7E80C0549463}" type="presParOf" srcId="{01BFA50F-A8F0-4B4B-804F-6F20A2BCAC76}" destId="{399BFE2A-3CF9-4512-9CEA-50E5FEE624CD}" srcOrd="0" destOrd="0" presId="urn:microsoft.com/office/officeart/2018/2/layout/IconLabelList"/>
    <dgm:cxn modelId="{04362866-1F3F-423F-9283-4B7EB95CB2EF}" type="presParOf" srcId="{01BFA50F-A8F0-4B4B-804F-6F20A2BCAC76}" destId="{A9DBCF12-010D-4469-9417-9A470182C0AE}" srcOrd="1" destOrd="0" presId="urn:microsoft.com/office/officeart/2018/2/layout/IconLabelList"/>
    <dgm:cxn modelId="{574B0BEE-8512-47F7-974F-4032282579A6}" type="presParOf" srcId="{01BFA50F-A8F0-4B4B-804F-6F20A2BCAC76}" destId="{9B7DF95F-ADD7-4C1F-A2BC-4C2B9C1CEABB}" srcOrd="2" destOrd="0" presId="urn:microsoft.com/office/officeart/2018/2/layout/IconLabelList"/>
    <dgm:cxn modelId="{E0422F56-84EA-47CC-B1B9-134409502459}" type="presParOf" srcId="{38B1F7A2-2553-44DE-9DD3-442113355F09}" destId="{50F0BF3C-AA9A-4753-A482-8ED062623A4A}" srcOrd="3" destOrd="0" presId="urn:microsoft.com/office/officeart/2018/2/layout/IconLabelList"/>
    <dgm:cxn modelId="{4401B9F4-55A6-411C-B1CB-47BFA75BBD7A}" type="presParOf" srcId="{38B1F7A2-2553-44DE-9DD3-442113355F09}" destId="{32E271A6-898E-4A45-AD94-3F1BC6C8AFAB}" srcOrd="4" destOrd="0" presId="urn:microsoft.com/office/officeart/2018/2/layout/IconLabelList"/>
    <dgm:cxn modelId="{AC6D35E2-2451-4121-8ECB-F94353CB2A01}" type="presParOf" srcId="{32E271A6-898E-4A45-AD94-3F1BC6C8AFAB}" destId="{22CB7CB7-870A-4602-B0AA-E8473599CB56}" srcOrd="0" destOrd="0" presId="urn:microsoft.com/office/officeart/2018/2/layout/IconLabelList"/>
    <dgm:cxn modelId="{15075F66-F124-4C7D-A007-6E3DDB9E282A}" type="presParOf" srcId="{32E271A6-898E-4A45-AD94-3F1BC6C8AFAB}" destId="{3964DE0B-DE47-4FC7-BD9F-363561A9F47F}" srcOrd="1" destOrd="0" presId="urn:microsoft.com/office/officeart/2018/2/layout/IconLabelList"/>
    <dgm:cxn modelId="{C4C29569-A28D-448B-814C-AED7BE3A5E69}" type="presParOf" srcId="{32E271A6-898E-4A45-AD94-3F1BC6C8AFAB}" destId="{482AA666-72BA-4030-A444-36804BB33A2A}"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E3EB933-E8D3-419C-A247-8C0973CE3B3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863354B-A780-4213-91B3-93E498E0812C}">
      <dgm:prSet/>
      <dgm:spPr/>
      <dgm:t>
        <a:bodyPr/>
        <a:lstStyle/>
        <a:p>
          <a:r>
            <a:rPr lang="en-US"/>
            <a:t>Sidebar filters: City, Cuisine, Minimum Stars, Open Now.</a:t>
          </a:r>
        </a:p>
      </dgm:t>
    </dgm:pt>
    <dgm:pt modelId="{9C2ED789-297A-4FE1-89BF-71E38B1DD624}" type="parTrans" cxnId="{64F54121-A78C-4966-90D8-70A1BA77A544}">
      <dgm:prSet/>
      <dgm:spPr/>
      <dgm:t>
        <a:bodyPr/>
        <a:lstStyle/>
        <a:p>
          <a:endParaRPr lang="en-US"/>
        </a:p>
      </dgm:t>
    </dgm:pt>
    <dgm:pt modelId="{B487939D-E5B8-4863-B409-8C6189F3133E}" type="sibTrans" cxnId="{64F54121-A78C-4966-90D8-70A1BA77A544}">
      <dgm:prSet/>
      <dgm:spPr/>
      <dgm:t>
        <a:bodyPr/>
        <a:lstStyle/>
        <a:p>
          <a:endParaRPr lang="en-US"/>
        </a:p>
      </dgm:t>
    </dgm:pt>
    <dgm:pt modelId="{956D2D8C-7BD2-425C-8F2A-2514C107226B}">
      <dgm:prSet/>
      <dgm:spPr/>
      <dgm:t>
        <a:bodyPr/>
        <a:lstStyle/>
        <a:p>
          <a:r>
            <a:rPr lang="en-US"/>
            <a:t>Dynamic Top-N restaurant recommendations.</a:t>
          </a:r>
        </a:p>
      </dgm:t>
    </dgm:pt>
    <dgm:pt modelId="{89E6E6DC-A2C1-45D4-AEBF-89437429417D}" type="parTrans" cxnId="{C8053B7A-5922-4B2B-AABD-E314734712F4}">
      <dgm:prSet/>
      <dgm:spPr/>
      <dgm:t>
        <a:bodyPr/>
        <a:lstStyle/>
        <a:p>
          <a:endParaRPr lang="en-US"/>
        </a:p>
      </dgm:t>
    </dgm:pt>
    <dgm:pt modelId="{472C27E2-AFD2-4554-BBC6-BA7EA849D1C5}" type="sibTrans" cxnId="{C8053B7A-5922-4B2B-AABD-E314734712F4}">
      <dgm:prSet/>
      <dgm:spPr/>
      <dgm:t>
        <a:bodyPr/>
        <a:lstStyle/>
        <a:p>
          <a:endParaRPr lang="en-US"/>
        </a:p>
      </dgm:t>
    </dgm:pt>
    <dgm:pt modelId="{3EF85B5F-C700-4BBD-90B1-1DC572B9FBF0}">
      <dgm:prSet/>
      <dgm:spPr/>
      <dgm:t>
        <a:bodyPr/>
        <a:lstStyle/>
        <a:p>
          <a:r>
            <a:rPr lang="en-US"/>
            <a:t>Easy-to-use offline web deployment.</a:t>
          </a:r>
        </a:p>
      </dgm:t>
    </dgm:pt>
    <dgm:pt modelId="{E0D9B53B-9870-4057-855E-F6E7371021D9}" type="parTrans" cxnId="{58CD3443-2CE6-4C96-AA0E-A51DA767A67C}">
      <dgm:prSet/>
      <dgm:spPr/>
      <dgm:t>
        <a:bodyPr/>
        <a:lstStyle/>
        <a:p>
          <a:endParaRPr lang="en-US"/>
        </a:p>
      </dgm:t>
    </dgm:pt>
    <dgm:pt modelId="{3EA0DD00-12BF-4019-ACAC-8E3D1D9DE19D}" type="sibTrans" cxnId="{58CD3443-2CE6-4C96-AA0E-A51DA767A67C}">
      <dgm:prSet/>
      <dgm:spPr/>
      <dgm:t>
        <a:bodyPr/>
        <a:lstStyle/>
        <a:p>
          <a:endParaRPr lang="en-US"/>
        </a:p>
      </dgm:t>
    </dgm:pt>
    <dgm:pt modelId="{B9DFA1E6-8296-400A-B1CC-2BEA628E06CA}" type="pres">
      <dgm:prSet presAssocID="{7E3EB933-E8D3-419C-A247-8C0973CE3B38}" presName="root" presStyleCnt="0">
        <dgm:presLayoutVars>
          <dgm:dir/>
          <dgm:resizeHandles val="exact"/>
        </dgm:presLayoutVars>
      </dgm:prSet>
      <dgm:spPr/>
    </dgm:pt>
    <dgm:pt modelId="{0DC8D51E-3526-4CE2-9AC3-6892C9B8D198}" type="pres">
      <dgm:prSet presAssocID="{D863354B-A780-4213-91B3-93E498E0812C}" presName="compNode" presStyleCnt="0"/>
      <dgm:spPr/>
    </dgm:pt>
    <dgm:pt modelId="{70E1000E-D59E-40B7-8B27-79D623D8D2F8}" type="pres">
      <dgm:prSet presAssocID="{D863354B-A780-4213-91B3-93E498E081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FB5AC5CF-80BB-4E8A-8E71-964B84927CA4}" type="pres">
      <dgm:prSet presAssocID="{D863354B-A780-4213-91B3-93E498E0812C}" presName="spaceRect" presStyleCnt="0"/>
      <dgm:spPr/>
    </dgm:pt>
    <dgm:pt modelId="{7B04877B-B7AB-43CB-B7EE-2FB4A920AE0C}" type="pres">
      <dgm:prSet presAssocID="{D863354B-A780-4213-91B3-93E498E0812C}" presName="textRect" presStyleLbl="revTx" presStyleIdx="0" presStyleCnt="3">
        <dgm:presLayoutVars>
          <dgm:chMax val="1"/>
          <dgm:chPref val="1"/>
        </dgm:presLayoutVars>
      </dgm:prSet>
      <dgm:spPr/>
    </dgm:pt>
    <dgm:pt modelId="{B409A814-510C-4A44-AAD3-6CC5AAA993A9}" type="pres">
      <dgm:prSet presAssocID="{B487939D-E5B8-4863-B409-8C6189F3133E}" presName="sibTrans" presStyleCnt="0"/>
      <dgm:spPr/>
    </dgm:pt>
    <dgm:pt modelId="{8CC87781-1C80-4ECB-9AF2-AD8F6D6733B1}" type="pres">
      <dgm:prSet presAssocID="{956D2D8C-7BD2-425C-8F2A-2514C107226B}" presName="compNode" presStyleCnt="0"/>
      <dgm:spPr/>
    </dgm:pt>
    <dgm:pt modelId="{BBC6F29E-05B9-44E6-93FC-DAE5A11DAEE7}" type="pres">
      <dgm:prSet presAssocID="{956D2D8C-7BD2-425C-8F2A-2514C10722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vered plate"/>
        </a:ext>
      </dgm:extLst>
    </dgm:pt>
    <dgm:pt modelId="{A0CCAE76-C923-48F6-9940-4B5105C3A5E3}" type="pres">
      <dgm:prSet presAssocID="{956D2D8C-7BD2-425C-8F2A-2514C107226B}" presName="spaceRect" presStyleCnt="0"/>
      <dgm:spPr/>
    </dgm:pt>
    <dgm:pt modelId="{A84EAC8B-A130-47B8-8330-420C2B0C9DB4}" type="pres">
      <dgm:prSet presAssocID="{956D2D8C-7BD2-425C-8F2A-2514C107226B}" presName="textRect" presStyleLbl="revTx" presStyleIdx="1" presStyleCnt="3">
        <dgm:presLayoutVars>
          <dgm:chMax val="1"/>
          <dgm:chPref val="1"/>
        </dgm:presLayoutVars>
      </dgm:prSet>
      <dgm:spPr/>
    </dgm:pt>
    <dgm:pt modelId="{14B3819E-DE57-423E-8018-7362D792A408}" type="pres">
      <dgm:prSet presAssocID="{472C27E2-AFD2-4554-BBC6-BA7EA849D1C5}" presName="sibTrans" presStyleCnt="0"/>
      <dgm:spPr/>
    </dgm:pt>
    <dgm:pt modelId="{811AEE96-74E1-4F96-A436-0F1D7B97D500}" type="pres">
      <dgm:prSet presAssocID="{3EF85B5F-C700-4BBD-90B1-1DC572B9FBF0}" presName="compNode" presStyleCnt="0"/>
      <dgm:spPr/>
    </dgm:pt>
    <dgm:pt modelId="{B5987B60-A5FB-4F53-9FF9-CC134701248E}" type="pres">
      <dgm:prSet presAssocID="{3EF85B5F-C700-4BBD-90B1-1DC572B9FB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D58CC5BA-0AAB-4ABA-9197-927A12E9BCD2}" type="pres">
      <dgm:prSet presAssocID="{3EF85B5F-C700-4BBD-90B1-1DC572B9FBF0}" presName="spaceRect" presStyleCnt="0"/>
      <dgm:spPr/>
    </dgm:pt>
    <dgm:pt modelId="{73AD38D2-F6D0-44E1-A824-F6BCE4743635}" type="pres">
      <dgm:prSet presAssocID="{3EF85B5F-C700-4BBD-90B1-1DC572B9FBF0}" presName="textRect" presStyleLbl="revTx" presStyleIdx="2" presStyleCnt="3">
        <dgm:presLayoutVars>
          <dgm:chMax val="1"/>
          <dgm:chPref val="1"/>
        </dgm:presLayoutVars>
      </dgm:prSet>
      <dgm:spPr/>
    </dgm:pt>
  </dgm:ptLst>
  <dgm:cxnLst>
    <dgm:cxn modelId="{3B134003-DB2B-4723-A176-E13CD0BDF53B}" type="presOf" srcId="{D863354B-A780-4213-91B3-93E498E0812C}" destId="{7B04877B-B7AB-43CB-B7EE-2FB4A920AE0C}" srcOrd="0" destOrd="0" presId="urn:microsoft.com/office/officeart/2018/2/layout/IconLabelList"/>
    <dgm:cxn modelId="{64F54121-A78C-4966-90D8-70A1BA77A544}" srcId="{7E3EB933-E8D3-419C-A247-8C0973CE3B38}" destId="{D863354B-A780-4213-91B3-93E498E0812C}" srcOrd="0" destOrd="0" parTransId="{9C2ED789-297A-4FE1-89BF-71E38B1DD624}" sibTransId="{B487939D-E5B8-4863-B409-8C6189F3133E}"/>
    <dgm:cxn modelId="{58CD3443-2CE6-4C96-AA0E-A51DA767A67C}" srcId="{7E3EB933-E8D3-419C-A247-8C0973CE3B38}" destId="{3EF85B5F-C700-4BBD-90B1-1DC572B9FBF0}" srcOrd="2" destOrd="0" parTransId="{E0D9B53B-9870-4057-855E-F6E7371021D9}" sibTransId="{3EA0DD00-12BF-4019-ACAC-8E3D1D9DE19D}"/>
    <dgm:cxn modelId="{C8053B7A-5922-4B2B-AABD-E314734712F4}" srcId="{7E3EB933-E8D3-419C-A247-8C0973CE3B38}" destId="{956D2D8C-7BD2-425C-8F2A-2514C107226B}" srcOrd="1" destOrd="0" parTransId="{89E6E6DC-A2C1-45D4-AEBF-89437429417D}" sibTransId="{472C27E2-AFD2-4554-BBC6-BA7EA849D1C5}"/>
    <dgm:cxn modelId="{5A39BD9E-3768-4713-97F9-ED67A43B659E}" type="presOf" srcId="{7E3EB933-E8D3-419C-A247-8C0973CE3B38}" destId="{B9DFA1E6-8296-400A-B1CC-2BEA628E06CA}" srcOrd="0" destOrd="0" presId="urn:microsoft.com/office/officeart/2018/2/layout/IconLabelList"/>
    <dgm:cxn modelId="{4B01C3B2-0126-4C91-8AB0-AB5D6211A562}" type="presOf" srcId="{3EF85B5F-C700-4BBD-90B1-1DC572B9FBF0}" destId="{73AD38D2-F6D0-44E1-A824-F6BCE4743635}" srcOrd="0" destOrd="0" presId="urn:microsoft.com/office/officeart/2018/2/layout/IconLabelList"/>
    <dgm:cxn modelId="{73DE6BE6-4AAC-458C-9CCF-22479ADF0B58}" type="presOf" srcId="{956D2D8C-7BD2-425C-8F2A-2514C107226B}" destId="{A84EAC8B-A130-47B8-8330-420C2B0C9DB4}" srcOrd="0" destOrd="0" presId="urn:microsoft.com/office/officeart/2018/2/layout/IconLabelList"/>
    <dgm:cxn modelId="{741333B0-3B9B-44FC-B6B8-84AD32EB1C56}" type="presParOf" srcId="{B9DFA1E6-8296-400A-B1CC-2BEA628E06CA}" destId="{0DC8D51E-3526-4CE2-9AC3-6892C9B8D198}" srcOrd="0" destOrd="0" presId="urn:microsoft.com/office/officeart/2018/2/layout/IconLabelList"/>
    <dgm:cxn modelId="{D69278A4-DCDB-4637-AC89-0D5FD2297EC0}" type="presParOf" srcId="{0DC8D51E-3526-4CE2-9AC3-6892C9B8D198}" destId="{70E1000E-D59E-40B7-8B27-79D623D8D2F8}" srcOrd="0" destOrd="0" presId="urn:microsoft.com/office/officeart/2018/2/layout/IconLabelList"/>
    <dgm:cxn modelId="{7B97744E-8592-498E-94D9-0330E75CAE81}" type="presParOf" srcId="{0DC8D51E-3526-4CE2-9AC3-6892C9B8D198}" destId="{FB5AC5CF-80BB-4E8A-8E71-964B84927CA4}" srcOrd="1" destOrd="0" presId="urn:microsoft.com/office/officeart/2018/2/layout/IconLabelList"/>
    <dgm:cxn modelId="{EC40A595-A10A-4908-B70D-225F4E22181A}" type="presParOf" srcId="{0DC8D51E-3526-4CE2-9AC3-6892C9B8D198}" destId="{7B04877B-B7AB-43CB-B7EE-2FB4A920AE0C}" srcOrd="2" destOrd="0" presId="urn:microsoft.com/office/officeart/2018/2/layout/IconLabelList"/>
    <dgm:cxn modelId="{B75EC16C-AC0B-4B9E-8C9B-41659A4EC37B}" type="presParOf" srcId="{B9DFA1E6-8296-400A-B1CC-2BEA628E06CA}" destId="{B409A814-510C-4A44-AAD3-6CC5AAA993A9}" srcOrd="1" destOrd="0" presId="urn:microsoft.com/office/officeart/2018/2/layout/IconLabelList"/>
    <dgm:cxn modelId="{E9E5EFD1-357C-4A5A-AD94-E3EBB466A659}" type="presParOf" srcId="{B9DFA1E6-8296-400A-B1CC-2BEA628E06CA}" destId="{8CC87781-1C80-4ECB-9AF2-AD8F6D6733B1}" srcOrd="2" destOrd="0" presId="urn:microsoft.com/office/officeart/2018/2/layout/IconLabelList"/>
    <dgm:cxn modelId="{E55D8181-29A2-4D49-BA49-427076B13612}" type="presParOf" srcId="{8CC87781-1C80-4ECB-9AF2-AD8F6D6733B1}" destId="{BBC6F29E-05B9-44E6-93FC-DAE5A11DAEE7}" srcOrd="0" destOrd="0" presId="urn:microsoft.com/office/officeart/2018/2/layout/IconLabelList"/>
    <dgm:cxn modelId="{62E19051-438E-4F02-8CC8-E4BBA97E208D}" type="presParOf" srcId="{8CC87781-1C80-4ECB-9AF2-AD8F6D6733B1}" destId="{A0CCAE76-C923-48F6-9940-4B5105C3A5E3}" srcOrd="1" destOrd="0" presId="urn:microsoft.com/office/officeart/2018/2/layout/IconLabelList"/>
    <dgm:cxn modelId="{615B6F1E-E9A3-4236-ADCC-68398A2CB65D}" type="presParOf" srcId="{8CC87781-1C80-4ECB-9AF2-AD8F6D6733B1}" destId="{A84EAC8B-A130-47B8-8330-420C2B0C9DB4}" srcOrd="2" destOrd="0" presId="urn:microsoft.com/office/officeart/2018/2/layout/IconLabelList"/>
    <dgm:cxn modelId="{EC1BF5F4-E24C-4023-97FE-C9A777BA84EC}" type="presParOf" srcId="{B9DFA1E6-8296-400A-B1CC-2BEA628E06CA}" destId="{14B3819E-DE57-423E-8018-7362D792A408}" srcOrd="3" destOrd="0" presId="urn:microsoft.com/office/officeart/2018/2/layout/IconLabelList"/>
    <dgm:cxn modelId="{67AA2149-DD52-49AE-9A28-3D093F401648}" type="presParOf" srcId="{B9DFA1E6-8296-400A-B1CC-2BEA628E06CA}" destId="{811AEE96-74E1-4F96-A436-0F1D7B97D500}" srcOrd="4" destOrd="0" presId="urn:microsoft.com/office/officeart/2018/2/layout/IconLabelList"/>
    <dgm:cxn modelId="{F87FCE69-743C-4E79-9A4C-2A4541BA0492}" type="presParOf" srcId="{811AEE96-74E1-4F96-A436-0F1D7B97D500}" destId="{B5987B60-A5FB-4F53-9FF9-CC134701248E}" srcOrd="0" destOrd="0" presId="urn:microsoft.com/office/officeart/2018/2/layout/IconLabelList"/>
    <dgm:cxn modelId="{31564A05-5B73-427D-997C-2D399DF16406}" type="presParOf" srcId="{811AEE96-74E1-4F96-A436-0F1D7B97D500}" destId="{D58CC5BA-0AAB-4ABA-9197-927A12E9BCD2}" srcOrd="1" destOrd="0" presId="urn:microsoft.com/office/officeart/2018/2/layout/IconLabelList"/>
    <dgm:cxn modelId="{00B4C2DC-F3A1-4F65-96A3-5D29C4D3B4F1}" type="presParOf" srcId="{811AEE96-74E1-4F96-A436-0F1D7B97D500}" destId="{73AD38D2-F6D0-44E1-A824-F6BCE4743635}"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DBBC80F-38F9-4B3C-B21B-647EE58BF33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FD74D8C-322D-4A34-85AC-CF75A9E273BD}">
      <dgm:prSet/>
      <dgm:spPr/>
      <dgm:t>
        <a:bodyPr/>
        <a:lstStyle/>
        <a:p>
          <a:pPr>
            <a:defRPr cap="all"/>
          </a:pPr>
          <a:r>
            <a:rPr lang="en-US"/>
            <a:t>Expand dataset to nationwide/global cities.</a:t>
          </a:r>
        </a:p>
      </dgm:t>
    </dgm:pt>
    <dgm:pt modelId="{33BA3FD9-005B-4316-BC49-0DCF2A085946}" type="parTrans" cxnId="{6E1D356A-CFB8-4C34-9CA4-3DD1612E0355}">
      <dgm:prSet/>
      <dgm:spPr/>
      <dgm:t>
        <a:bodyPr/>
        <a:lstStyle/>
        <a:p>
          <a:endParaRPr lang="en-US"/>
        </a:p>
      </dgm:t>
    </dgm:pt>
    <dgm:pt modelId="{7112A599-6F51-455F-87F3-A7862794853B}" type="sibTrans" cxnId="{6E1D356A-CFB8-4C34-9CA4-3DD1612E0355}">
      <dgm:prSet/>
      <dgm:spPr/>
      <dgm:t>
        <a:bodyPr/>
        <a:lstStyle/>
        <a:p>
          <a:endParaRPr lang="en-US"/>
        </a:p>
      </dgm:t>
    </dgm:pt>
    <dgm:pt modelId="{B2D48588-444A-40EA-9303-10A6C0530F40}">
      <dgm:prSet/>
      <dgm:spPr/>
      <dgm:t>
        <a:bodyPr/>
        <a:lstStyle/>
        <a:p>
          <a:pPr>
            <a:defRPr cap="all"/>
          </a:pPr>
          <a:r>
            <a:rPr lang="en-US"/>
            <a:t>Integrate real-time review updates.</a:t>
          </a:r>
        </a:p>
      </dgm:t>
    </dgm:pt>
    <dgm:pt modelId="{B32F07EA-A528-4896-A8E3-D3EFEAFCB845}" type="parTrans" cxnId="{BF93E391-346F-4949-B325-C199892FEE65}">
      <dgm:prSet/>
      <dgm:spPr/>
      <dgm:t>
        <a:bodyPr/>
        <a:lstStyle/>
        <a:p>
          <a:endParaRPr lang="en-US"/>
        </a:p>
      </dgm:t>
    </dgm:pt>
    <dgm:pt modelId="{2ACE9C60-8DA7-433F-882A-EDBB299ED814}" type="sibTrans" cxnId="{BF93E391-346F-4949-B325-C199892FEE65}">
      <dgm:prSet/>
      <dgm:spPr/>
      <dgm:t>
        <a:bodyPr/>
        <a:lstStyle/>
        <a:p>
          <a:endParaRPr lang="en-US"/>
        </a:p>
      </dgm:t>
    </dgm:pt>
    <dgm:pt modelId="{943E2CC9-98C9-42D2-9983-3828C9F2E045}">
      <dgm:prSet/>
      <dgm:spPr/>
      <dgm:t>
        <a:bodyPr/>
        <a:lstStyle/>
        <a:p>
          <a:pPr>
            <a:defRPr cap="all"/>
          </a:pPr>
          <a:r>
            <a:rPr lang="en-US"/>
            <a:t>Add images/menu analysis into recommendations.</a:t>
          </a:r>
        </a:p>
      </dgm:t>
    </dgm:pt>
    <dgm:pt modelId="{A89F7D59-33DD-47DC-A8D7-F038932605D8}" type="parTrans" cxnId="{B933C67F-E646-4CED-A037-C0DB1A42019D}">
      <dgm:prSet/>
      <dgm:spPr/>
      <dgm:t>
        <a:bodyPr/>
        <a:lstStyle/>
        <a:p>
          <a:endParaRPr lang="en-US"/>
        </a:p>
      </dgm:t>
    </dgm:pt>
    <dgm:pt modelId="{48FCE87D-D90D-4B29-9936-ADF21356113E}" type="sibTrans" cxnId="{B933C67F-E646-4CED-A037-C0DB1A42019D}">
      <dgm:prSet/>
      <dgm:spPr/>
      <dgm:t>
        <a:bodyPr/>
        <a:lstStyle/>
        <a:p>
          <a:endParaRPr lang="en-US"/>
        </a:p>
      </dgm:t>
    </dgm:pt>
    <dgm:pt modelId="{7810B9D1-79AD-450F-A0C8-B750E8785D36}" type="pres">
      <dgm:prSet presAssocID="{ADBBC80F-38F9-4B3C-B21B-647EE58BF330}" presName="root" presStyleCnt="0">
        <dgm:presLayoutVars>
          <dgm:dir/>
          <dgm:resizeHandles val="exact"/>
        </dgm:presLayoutVars>
      </dgm:prSet>
      <dgm:spPr/>
    </dgm:pt>
    <dgm:pt modelId="{ADD9EBB8-0A32-4FF0-9731-759D4BB4A111}" type="pres">
      <dgm:prSet presAssocID="{7FD74D8C-322D-4A34-85AC-CF75A9E273BD}" presName="compNode" presStyleCnt="0"/>
      <dgm:spPr/>
    </dgm:pt>
    <dgm:pt modelId="{AF1E6B04-B4AF-421B-BA69-D0CA624D3B08}" type="pres">
      <dgm:prSet presAssocID="{7FD74D8C-322D-4A34-85AC-CF75A9E273BD}" presName="iconBgRect" presStyleLbl="bgShp" presStyleIdx="0" presStyleCnt="3"/>
      <dgm:spPr/>
    </dgm:pt>
    <dgm:pt modelId="{8ED07A27-9565-4242-B9FF-4988B99DD381}" type="pres">
      <dgm:prSet presAssocID="{7FD74D8C-322D-4A34-85AC-CF75A9E273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67A6B9B3-750D-466B-ACEB-7A4EB17A59DC}" type="pres">
      <dgm:prSet presAssocID="{7FD74D8C-322D-4A34-85AC-CF75A9E273BD}" presName="spaceRect" presStyleCnt="0"/>
      <dgm:spPr/>
    </dgm:pt>
    <dgm:pt modelId="{86D605B9-E4CD-41A3-9EE2-C3626D83C3C8}" type="pres">
      <dgm:prSet presAssocID="{7FD74D8C-322D-4A34-85AC-CF75A9E273BD}" presName="textRect" presStyleLbl="revTx" presStyleIdx="0" presStyleCnt="3">
        <dgm:presLayoutVars>
          <dgm:chMax val="1"/>
          <dgm:chPref val="1"/>
        </dgm:presLayoutVars>
      </dgm:prSet>
      <dgm:spPr/>
    </dgm:pt>
    <dgm:pt modelId="{9A1CDD7F-36F7-4A27-8103-885FC789180E}" type="pres">
      <dgm:prSet presAssocID="{7112A599-6F51-455F-87F3-A7862794853B}" presName="sibTrans" presStyleCnt="0"/>
      <dgm:spPr/>
    </dgm:pt>
    <dgm:pt modelId="{62E9CC20-30BE-4E85-9E7B-497AADAB5533}" type="pres">
      <dgm:prSet presAssocID="{B2D48588-444A-40EA-9303-10A6C0530F40}" presName="compNode" presStyleCnt="0"/>
      <dgm:spPr/>
    </dgm:pt>
    <dgm:pt modelId="{4AA36A2E-B764-4234-9740-3402E2D9FABD}" type="pres">
      <dgm:prSet presAssocID="{B2D48588-444A-40EA-9303-10A6C0530F40}" presName="iconBgRect" presStyleLbl="bgShp" presStyleIdx="1" presStyleCnt="3"/>
      <dgm:spPr/>
    </dgm:pt>
    <dgm:pt modelId="{6E975998-1A76-4FAE-BF77-E9B613168BC6}" type="pres">
      <dgm:prSet presAssocID="{B2D48588-444A-40EA-9303-10A6C0530F4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8B11D1D-B304-403F-925C-C3B37B0E9FEF}" type="pres">
      <dgm:prSet presAssocID="{B2D48588-444A-40EA-9303-10A6C0530F40}" presName="spaceRect" presStyleCnt="0"/>
      <dgm:spPr/>
    </dgm:pt>
    <dgm:pt modelId="{1A8D9F60-EB61-4AB2-A0AB-A263104B488A}" type="pres">
      <dgm:prSet presAssocID="{B2D48588-444A-40EA-9303-10A6C0530F40}" presName="textRect" presStyleLbl="revTx" presStyleIdx="1" presStyleCnt="3">
        <dgm:presLayoutVars>
          <dgm:chMax val="1"/>
          <dgm:chPref val="1"/>
        </dgm:presLayoutVars>
      </dgm:prSet>
      <dgm:spPr/>
    </dgm:pt>
    <dgm:pt modelId="{87EC9DC3-B5B0-4859-8AE1-A0E7E3E23FE7}" type="pres">
      <dgm:prSet presAssocID="{2ACE9C60-8DA7-433F-882A-EDBB299ED814}" presName="sibTrans" presStyleCnt="0"/>
      <dgm:spPr/>
    </dgm:pt>
    <dgm:pt modelId="{FF690A28-DFB3-4533-B242-8800C984F978}" type="pres">
      <dgm:prSet presAssocID="{943E2CC9-98C9-42D2-9983-3828C9F2E045}" presName="compNode" presStyleCnt="0"/>
      <dgm:spPr/>
    </dgm:pt>
    <dgm:pt modelId="{3CA5659D-1976-4E98-828C-11BE6B923CF6}" type="pres">
      <dgm:prSet presAssocID="{943E2CC9-98C9-42D2-9983-3828C9F2E045}" presName="iconBgRect" presStyleLbl="bgShp" presStyleIdx="2" presStyleCnt="3"/>
      <dgm:spPr/>
    </dgm:pt>
    <dgm:pt modelId="{44D899D1-65EB-47DB-BF85-15E281FCCD13}" type="pres">
      <dgm:prSet presAssocID="{943E2CC9-98C9-42D2-9983-3828C9F2E0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Setting"/>
        </a:ext>
      </dgm:extLst>
    </dgm:pt>
    <dgm:pt modelId="{FBD8E5B2-DC15-4A1C-8DE9-8AEF083EB739}" type="pres">
      <dgm:prSet presAssocID="{943E2CC9-98C9-42D2-9983-3828C9F2E045}" presName="spaceRect" presStyleCnt="0"/>
      <dgm:spPr/>
    </dgm:pt>
    <dgm:pt modelId="{D0034F7D-A776-40E8-BB5B-9FA3433DCF96}" type="pres">
      <dgm:prSet presAssocID="{943E2CC9-98C9-42D2-9983-3828C9F2E045}" presName="textRect" presStyleLbl="revTx" presStyleIdx="2" presStyleCnt="3">
        <dgm:presLayoutVars>
          <dgm:chMax val="1"/>
          <dgm:chPref val="1"/>
        </dgm:presLayoutVars>
      </dgm:prSet>
      <dgm:spPr/>
    </dgm:pt>
  </dgm:ptLst>
  <dgm:cxnLst>
    <dgm:cxn modelId="{9B6F631F-7D28-4D00-B550-B115383CB42A}" type="presOf" srcId="{7FD74D8C-322D-4A34-85AC-CF75A9E273BD}" destId="{86D605B9-E4CD-41A3-9EE2-C3626D83C3C8}" srcOrd="0" destOrd="0" presId="urn:microsoft.com/office/officeart/2018/5/layout/IconCircleLabelList"/>
    <dgm:cxn modelId="{CCE61F60-7CA1-4C4D-859D-6BB22AD87AC4}" type="presOf" srcId="{ADBBC80F-38F9-4B3C-B21B-647EE58BF330}" destId="{7810B9D1-79AD-450F-A0C8-B750E8785D36}" srcOrd="0" destOrd="0" presId="urn:microsoft.com/office/officeart/2018/5/layout/IconCircleLabelList"/>
    <dgm:cxn modelId="{6E1D356A-CFB8-4C34-9CA4-3DD1612E0355}" srcId="{ADBBC80F-38F9-4B3C-B21B-647EE58BF330}" destId="{7FD74D8C-322D-4A34-85AC-CF75A9E273BD}" srcOrd="0" destOrd="0" parTransId="{33BA3FD9-005B-4316-BC49-0DCF2A085946}" sibTransId="{7112A599-6F51-455F-87F3-A7862794853B}"/>
    <dgm:cxn modelId="{B933C67F-E646-4CED-A037-C0DB1A42019D}" srcId="{ADBBC80F-38F9-4B3C-B21B-647EE58BF330}" destId="{943E2CC9-98C9-42D2-9983-3828C9F2E045}" srcOrd="2" destOrd="0" parTransId="{A89F7D59-33DD-47DC-A8D7-F038932605D8}" sibTransId="{48FCE87D-D90D-4B29-9936-ADF21356113E}"/>
    <dgm:cxn modelId="{E143418A-4211-4D9F-8CC4-AC7A0C8314D6}" type="presOf" srcId="{B2D48588-444A-40EA-9303-10A6C0530F40}" destId="{1A8D9F60-EB61-4AB2-A0AB-A263104B488A}" srcOrd="0" destOrd="0" presId="urn:microsoft.com/office/officeart/2018/5/layout/IconCircleLabelList"/>
    <dgm:cxn modelId="{BF93E391-346F-4949-B325-C199892FEE65}" srcId="{ADBBC80F-38F9-4B3C-B21B-647EE58BF330}" destId="{B2D48588-444A-40EA-9303-10A6C0530F40}" srcOrd="1" destOrd="0" parTransId="{B32F07EA-A528-4896-A8E3-D3EFEAFCB845}" sibTransId="{2ACE9C60-8DA7-433F-882A-EDBB299ED814}"/>
    <dgm:cxn modelId="{A5A52FD0-4B34-4327-8A71-17B560F5CB9E}" type="presOf" srcId="{943E2CC9-98C9-42D2-9983-3828C9F2E045}" destId="{D0034F7D-A776-40E8-BB5B-9FA3433DCF96}" srcOrd="0" destOrd="0" presId="urn:microsoft.com/office/officeart/2018/5/layout/IconCircleLabelList"/>
    <dgm:cxn modelId="{6225F9B5-2389-42C4-8BF8-907F24B45D93}" type="presParOf" srcId="{7810B9D1-79AD-450F-A0C8-B750E8785D36}" destId="{ADD9EBB8-0A32-4FF0-9731-759D4BB4A111}" srcOrd="0" destOrd="0" presId="urn:microsoft.com/office/officeart/2018/5/layout/IconCircleLabelList"/>
    <dgm:cxn modelId="{755D3EF9-F1CD-4187-A1D6-9926DEC7CA69}" type="presParOf" srcId="{ADD9EBB8-0A32-4FF0-9731-759D4BB4A111}" destId="{AF1E6B04-B4AF-421B-BA69-D0CA624D3B08}" srcOrd="0" destOrd="0" presId="urn:microsoft.com/office/officeart/2018/5/layout/IconCircleLabelList"/>
    <dgm:cxn modelId="{4E7FA461-F4A3-4D13-9068-36006222B6B4}" type="presParOf" srcId="{ADD9EBB8-0A32-4FF0-9731-759D4BB4A111}" destId="{8ED07A27-9565-4242-B9FF-4988B99DD381}" srcOrd="1" destOrd="0" presId="urn:microsoft.com/office/officeart/2018/5/layout/IconCircleLabelList"/>
    <dgm:cxn modelId="{1178AF2B-A04A-47D9-A399-8550EEF4F1C3}" type="presParOf" srcId="{ADD9EBB8-0A32-4FF0-9731-759D4BB4A111}" destId="{67A6B9B3-750D-466B-ACEB-7A4EB17A59DC}" srcOrd="2" destOrd="0" presId="urn:microsoft.com/office/officeart/2018/5/layout/IconCircleLabelList"/>
    <dgm:cxn modelId="{0CBCABC1-4911-4A56-85E8-25AF47993A56}" type="presParOf" srcId="{ADD9EBB8-0A32-4FF0-9731-759D4BB4A111}" destId="{86D605B9-E4CD-41A3-9EE2-C3626D83C3C8}" srcOrd="3" destOrd="0" presId="urn:microsoft.com/office/officeart/2018/5/layout/IconCircleLabelList"/>
    <dgm:cxn modelId="{44D1F5A0-4B1B-4288-B719-168B7205CFDE}" type="presParOf" srcId="{7810B9D1-79AD-450F-A0C8-B750E8785D36}" destId="{9A1CDD7F-36F7-4A27-8103-885FC789180E}" srcOrd="1" destOrd="0" presId="urn:microsoft.com/office/officeart/2018/5/layout/IconCircleLabelList"/>
    <dgm:cxn modelId="{8FFBAEE9-ED79-4A76-B98F-A807A269EC72}" type="presParOf" srcId="{7810B9D1-79AD-450F-A0C8-B750E8785D36}" destId="{62E9CC20-30BE-4E85-9E7B-497AADAB5533}" srcOrd="2" destOrd="0" presId="urn:microsoft.com/office/officeart/2018/5/layout/IconCircleLabelList"/>
    <dgm:cxn modelId="{F0BD0BBC-9D84-4C7F-BAF3-2306B24A417C}" type="presParOf" srcId="{62E9CC20-30BE-4E85-9E7B-497AADAB5533}" destId="{4AA36A2E-B764-4234-9740-3402E2D9FABD}" srcOrd="0" destOrd="0" presId="urn:microsoft.com/office/officeart/2018/5/layout/IconCircleLabelList"/>
    <dgm:cxn modelId="{86CA7A5A-F080-47B1-8E56-7E7A81436FFB}" type="presParOf" srcId="{62E9CC20-30BE-4E85-9E7B-497AADAB5533}" destId="{6E975998-1A76-4FAE-BF77-E9B613168BC6}" srcOrd="1" destOrd="0" presId="urn:microsoft.com/office/officeart/2018/5/layout/IconCircleLabelList"/>
    <dgm:cxn modelId="{F5D01CD6-90C1-408E-9378-15B6A1F1E928}" type="presParOf" srcId="{62E9CC20-30BE-4E85-9E7B-497AADAB5533}" destId="{68B11D1D-B304-403F-925C-C3B37B0E9FEF}" srcOrd="2" destOrd="0" presId="urn:microsoft.com/office/officeart/2018/5/layout/IconCircleLabelList"/>
    <dgm:cxn modelId="{5940B332-DC9A-4D05-AE90-FE6F9CD17E9F}" type="presParOf" srcId="{62E9CC20-30BE-4E85-9E7B-497AADAB5533}" destId="{1A8D9F60-EB61-4AB2-A0AB-A263104B488A}" srcOrd="3" destOrd="0" presId="urn:microsoft.com/office/officeart/2018/5/layout/IconCircleLabelList"/>
    <dgm:cxn modelId="{F72B3F8D-6C89-42E4-BCC0-16A848C6096C}" type="presParOf" srcId="{7810B9D1-79AD-450F-A0C8-B750E8785D36}" destId="{87EC9DC3-B5B0-4859-8AE1-A0E7E3E23FE7}" srcOrd="3" destOrd="0" presId="urn:microsoft.com/office/officeart/2018/5/layout/IconCircleLabelList"/>
    <dgm:cxn modelId="{61D8D951-4324-43A2-9542-83265FBD8505}" type="presParOf" srcId="{7810B9D1-79AD-450F-A0C8-B750E8785D36}" destId="{FF690A28-DFB3-4533-B242-8800C984F978}" srcOrd="4" destOrd="0" presId="urn:microsoft.com/office/officeart/2018/5/layout/IconCircleLabelList"/>
    <dgm:cxn modelId="{918D9788-8292-408B-AF43-9E2EEA3A1980}" type="presParOf" srcId="{FF690A28-DFB3-4533-B242-8800C984F978}" destId="{3CA5659D-1976-4E98-828C-11BE6B923CF6}" srcOrd="0" destOrd="0" presId="urn:microsoft.com/office/officeart/2018/5/layout/IconCircleLabelList"/>
    <dgm:cxn modelId="{814656CE-3963-465A-8C92-CE3887B89B55}" type="presParOf" srcId="{FF690A28-DFB3-4533-B242-8800C984F978}" destId="{44D899D1-65EB-47DB-BF85-15E281FCCD13}" srcOrd="1" destOrd="0" presId="urn:microsoft.com/office/officeart/2018/5/layout/IconCircleLabelList"/>
    <dgm:cxn modelId="{C13CE69C-E3FB-4FB0-B68F-F90832548BB6}" type="presParOf" srcId="{FF690A28-DFB3-4533-B242-8800C984F978}" destId="{FBD8E5B2-DC15-4A1C-8DE9-8AEF083EB739}" srcOrd="2" destOrd="0" presId="urn:microsoft.com/office/officeart/2018/5/layout/IconCircleLabelList"/>
    <dgm:cxn modelId="{0879A098-F8B5-4A00-ABC2-28D87A2E3DCD}" type="presParOf" srcId="{FF690A28-DFB3-4533-B242-8800C984F978}" destId="{D0034F7D-A776-40E8-BB5B-9FA3433DCF96}"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1F1563-6361-4438-9068-9D2B47A0F822}"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FEEF4A-1F91-45D7-AAAC-2137D438F45E}">
      <dgm:prSet/>
      <dgm:spPr/>
      <dgm:t>
        <a:bodyPr/>
        <a:lstStyle/>
        <a:p>
          <a:pPr>
            <a:lnSpc>
              <a:spcPct val="100000"/>
            </a:lnSpc>
          </a:pPr>
          <a:r>
            <a:rPr lang="en-US" dirty="0"/>
            <a:t>Star ratings oversimplify rich customer feedback.</a:t>
          </a:r>
        </a:p>
      </dgm:t>
    </dgm:pt>
    <dgm:pt modelId="{F46F74CF-30DD-47D2-B0C8-B42AE0097AAA}" type="parTrans" cxnId="{B07A310F-119C-447B-90A9-28675718228F}">
      <dgm:prSet/>
      <dgm:spPr/>
      <dgm:t>
        <a:bodyPr/>
        <a:lstStyle/>
        <a:p>
          <a:endParaRPr lang="en-US"/>
        </a:p>
      </dgm:t>
    </dgm:pt>
    <dgm:pt modelId="{186F69F5-589B-4D6C-A84F-207C8DE27F6D}" type="sibTrans" cxnId="{B07A310F-119C-447B-90A9-28675718228F}">
      <dgm:prSet/>
      <dgm:spPr/>
      <dgm:t>
        <a:bodyPr/>
        <a:lstStyle/>
        <a:p>
          <a:pPr>
            <a:lnSpc>
              <a:spcPct val="100000"/>
            </a:lnSpc>
          </a:pPr>
          <a:endParaRPr lang="en-US"/>
        </a:p>
      </dgm:t>
    </dgm:pt>
    <dgm:pt modelId="{61AD33D3-7344-4788-A1AE-042AA44DBD03}">
      <dgm:prSet/>
      <dgm:spPr/>
      <dgm:t>
        <a:bodyPr/>
        <a:lstStyle/>
        <a:p>
          <a:pPr>
            <a:lnSpc>
              <a:spcPct val="100000"/>
            </a:lnSpc>
          </a:pPr>
          <a:r>
            <a:rPr lang="en-US" dirty="0"/>
            <a:t>Textual reviews capture service quality, ambiance, staff behavior.</a:t>
          </a:r>
        </a:p>
      </dgm:t>
    </dgm:pt>
    <dgm:pt modelId="{A5710EA4-F1E5-49B0-8D2B-82E053895504}" type="parTrans" cxnId="{F733EEE8-FC56-43C6-908A-79E059AB06E5}">
      <dgm:prSet/>
      <dgm:spPr/>
      <dgm:t>
        <a:bodyPr/>
        <a:lstStyle/>
        <a:p>
          <a:endParaRPr lang="en-US"/>
        </a:p>
      </dgm:t>
    </dgm:pt>
    <dgm:pt modelId="{EE404757-CEA7-4C88-BD78-C52E29E542B7}" type="sibTrans" cxnId="{F733EEE8-FC56-43C6-908A-79E059AB06E5}">
      <dgm:prSet/>
      <dgm:spPr/>
      <dgm:t>
        <a:bodyPr/>
        <a:lstStyle/>
        <a:p>
          <a:pPr>
            <a:lnSpc>
              <a:spcPct val="100000"/>
            </a:lnSpc>
          </a:pPr>
          <a:endParaRPr lang="en-US"/>
        </a:p>
      </dgm:t>
    </dgm:pt>
    <dgm:pt modelId="{5A96CCEC-0F29-42EB-A0B5-EE0F92F61EFF}">
      <dgm:prSet/>
      <dgm:spPr/>
      <dgm:t>
        <a:bodyPr/>
        <a:lstStyle/>
        <a:p>
          <a:pPr>
            <a:lnSpc>
              <a:spcPct val="100000"/>
            </a:lnSpc>
          </a:pPr>
          <a:r>
            <a:rPr lang="en-US" dirty="0"/>
            <a:t>Sentiment analysis reveals subtle positive/negative aspects missed by ratings.</a:t>
          </a:r>
        </a:p>
      </dgm:t>
    </dgm:pt>
    <dgm:pt modelId="{A62FB5BD-9024-4CBF-9DAE-519888FC23B3}" type="parTrans" cxnId="{1ABFA295-7573-4AE3-B5A6-C1FE8C7B6C47}">
      <dgm:prSet/>
      <dgm:spPr/>
      <dgm:t>
        <a:bodyPr/>
        <a:lstStyle/>
        <a:p>
          <a:endParaRPr lang="en-US"/>
        </a:p>
      </dgm:t>
    </dgm:pt>
    <dgm:pt modelId="{FBE5D7E6-4CB8-4E6E-8246-5492FA195A79}" type="sibTrans" cxnId="{1ABFA295-7573-4AE3-B5A6-C1FE8C7B6C47}">
      <dgm:prSet/>
      <dgm:spPr/>
      <dgm:t>
        <a:bodyPr/>
        <a:lstStyle/>
        <a:p>
          <a:pPr>
            <a:lnSpc>
              <a:spcPct val="100000"/>
            </a:lnSpc>
          </a:pPr>
          <a:endParaRPr lang="en-US"/>
        </a:p>
      </dgm:t>
    </dgm:pt>
    <dgm:pt modelId="{5DD1D8AA-3439-42CD-A370-91F5C5405E49}">
      <dgm:prSet/>
      <dgm:spPr/>
      <dgm:t>
        <a:bodyPr/>
        <a:lstStyle/>
        <a:p>
          <a:pPr>
            <a:lnSpc>
              <a:spcPct val="100000"/>
            </a:lnSpc>
          </a:pPr>
          <a:r>
            <a:rPr lang="en-US" dirty="0"/>
            <a:t>Emotional-aware recommendations build higher user trust.</a:t>
          </a:r>
        </a:p>
      </dgm:t>
    </dgm:pt>
    <dgm:pt modelId="{2CFFE59E-A8B3-415F-81E3-5AAE275620C1}" type="parTrans" cxnId="{9CE704E2-62EE-4F34-9387-AA352AD9A8FF}">
      <dgm:prSet/>
      <dgm:spPr/>
      <dgm:t>
        <a:bodyPr/>
        <a:lstStyle/>
        <a:p>
          <a:endParaRPr lang="en-US"/>
        </a:p>
      </dgm:t>
    </dgm:pt>
    <dgm:pt modelId="{E160E188-EF76-479D-BE05-C85041266D3C}" type="sibTrans" cxnId="{9CE704E2-62EE-4F34-9387-AA352AD9A8FF}">
      <dgm:prSet/>
      <dgm:spPr/>
      <dgm:t>
        <a:bodyPr/>
        <a:lstStyle/>
        <a:p>
          <a:endParaRPr lang="en-US"/>
        </a:p>
      </dgm:t>
    </dgm:pt>
    <dgm:pt modelId="{F1E433DB-BBA7-4FD6-BAEA-09876B1B1E40}" type="pres">
      <dgm:prSet presAssocID="{7C1F1563-6361-4438-9068-9D2B47A0F822}" presName="root" presStyleCnt="0">
        <dgm:presLayoutVars>
          <dgm:dir/>
          <dgm:resizeHandles val="exact"/>
        </dgm:presLayoutVars>
      </dgm:prSet>
      <dgm:spPr/>
    </dgm:pt>
    <dgm:pt modelId="{DE4BEB6E-AF52-4B41-9B07-4EA39D13CD5E}" type="pres">
      <dgm:prSet presAssocID="{7C1F1563-6361-4438-9068-9D2B47A0F822}" presName="container" presStyleCnt="0">
        <dgm:presLayoutVars>
          <dgm:dir/>
          <dgm:resizeHandles val="exact"/>
        </dgm:presLayoutVars>
      </dgm:prSet>
      <dgm:spPr/>
    </dgm:pt>
    <dgm:pt modelId="{677CCAB4-A450-424F-899F-ACA9B0387433}" type="pres">
      <dgm:prSet presAssocID="{7BFEEF4A-1F91-45D7-AAAC-2137D438F45E}" presName="compNode" presStyleCnt="0"/>
      <dgm:spPr/>
    </dgm:pt>
    <dgm:pt modelId="{3D280764-3BC7-4C02-9C35-A709F023D0F8}" type="pres">
      <dgm:prSet presAssocID="{7BFEEF4A-1F91-45D7-AAAC-2137D438F45E}" presName="iconBgRect" presStyleLbl="bgShp" presStyleIdx="0" presStyleCnt="4"/>
      <dgm:spPr/>
    </dgm:pt>
    <dgm:pt modelId="{A10199F1-3A0A-4C22-900C-B3051CCB3278}" type="pres">
      <dgm:prSet presAssocID="{7BFEEF4A-1F91-45D7-AAAC-2137D438F4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r"/>
        </a:ext>
      </dgm:extLst>
    </dgm:pt>
    <dgm:pt modelId="{E9529E9E-3A6D-4540-A3FF-2695A4BD5E8F}" type="pres">
      <dgm:prSet presAssocID="{7BFEEF4A-1F91-45D7-AAAC-2137D438F45E}" presName="spaceRect" presStyleCnt="0"/>
      <dgm:spPr/>
    </dgm:pt>
    <dgm:pt modelId="{3AE61F79-3ADC-4BB8-9F42-AD8351321919}" type="pres">
      <dgm:prSet presAssocID="{7BFEEF4A-1F91-45D7-AAAC-2137D438F45E}" presName="textRect" presStyleLbl="revTx" presStyleIdx="0" presStyleCnt="4">
        <dgm:presLayoutVars>
          <dgm:chMax val="1"/>
          <dgm:chPref val="1"/>
        </dgm:presLayoutVars>
      </dgm:prSet>
      <dgm:spPr/>
    </dgm:pt>
    <dgm:pt modelId="{4DEE5638-7110-4278-896E-16A658BA2ACC}" type="pres">
      <dgm:prSet presAssocID="{186F69F5-589B-4D6C-A84F-207C8DE27F6D}" presName="sibTrans" presStyleLbl="sibTrans2D1" presStyleIdx="0" presStyleCnt="0"/>
      <dgm:spPr/>
    </dgm:pt>
    <dgm:pt modelId="{72D73401-80E8-4257-BF82-6706BBDE0807}" type="pres">
      <dgm:prSet presAssocID="{61AD33D3-7344-4788-A1AE-042AA44DBD03}" presName="compNode" presStyleCnt="0"/>
      <dgm:spPr/>
    </dgm:pt>
    <dgm:pt modelId="{B76E249D-B3FB-4191-AFC0-76E09916B32D}" type="pres">
      <dgm:prSet presAssocID="{61AD33D3-7344-4788-A1AE-042AA44DBD03}" presName="iconBgRect" presStyleLbl="bgShp" presStyleIdx="1" presStyleCnt="4"/>
      <dgm:spPr/>
    </dgm:pt>
    <dgm:pt modelId="{66F24F36-7B5A-4433-8AB8-7464455678BD}" type="pres">
      <dgm:prSet presAssocID="{61AD33D3-7344-4788-A1AE-042AA44DBD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rog"/>
        </a:ext>
      </dgm:extLst>
    </dgm:pt>
    <dgm:pt modelId="{CB4B42D3-8B15-4972-BC4C-F8E36E48EE4C}" type="pres">
      <dgm:prSet presAssocID="{61AD33D3-7344-4788-A1AE-042AA44DBD03}" presName="spaceRect" presStyleCnt="0"/>
      <dgm:spPr/>
    </dgm:pt>
    <dgm:pt modelId="{15190F78-0C8D-4889-AE1A-AE71ECF20982}" type="pres">
      <dgm:prSet presAssocID="{61AD33D3-7344-4788-A1AE-042AA44DBD03}" presName="textRect" presStyleLbl="revTx" presStyleIdx="1" presStyleCnt="4">
        <dgm:presLayoutVars>
          <dgm:chMax val="1"/>
          <dgm:chPref val="1"/>
        </dgm:presLayoutVars>
      </dgm:prSet>
      <dgm:spPr/>
    </dgm:pt>
    <dgm:pt modelId="{00677086-6C45-4BBF-86F5-000FEED12C76}" type="pres">
      <dgm:prSet presAssocID="{EE404757-CEA7-4C88-BD78-C52E29E542B7}" presName="sibTrans" presStyleLbl="sibTrans2D1" presStyleIdx="0" presStyleCnt="0"/>
      <dgm:spPr/>
    </dgm:pt>
    <dgm:pt modelId="{3B7E6389-7081-4E36-948F-5987532EF96F}" type="pres">
      <dgm:prSet presAssocID="{5A96CCEC-0F29-42EB-A0B5-EE0F92F61EFF}" presName="compNode" presStyleCnt="0"/>
      <dgm:spPr/>
    </dgm:pt>
    <dgm:pt modelId="{3B9754B6-A3BA-4395-B45D-4BAA3B869C81}" type="pres">
      <dgm:prSet presAssocID="{5A96CCEC-0F29-42EB-A0B5-EE0F92F61EFF}" presName="iconBgRect" presStyleLbl="bgShp" presStyleIdx="2" presStyleCnt="4"/>
      <dgm:spPr/>
    </dgm:pt>
    <dgm:pt modelId="{3C67AFF4-08EA-4909-8BE2-05AF181497A3}" type="pres">
      <dgm:prSet presAssocID="{5A96CCEC-0F29-42EB-A0B5-EE0F92F61E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utral Face with No Fill"/>
        </a:ext>
      </dgm:extLst>
    </dgm:pt>
    <dgm:pt modelId="{020F48DF-B2AB-4CF6-9721-5102886A1E08}" type="pres">
      <dgm:prSet presAssocID="{5A96CCEC-0F29-42EB-A0B5-EE0F92F61EFF}" presName="spaceRect" presStyleCnt="0"/>
      <dgm:spPr/>
    </dgm:pt>
    <dgm:pt modelId="{3EBABC43-A310-41FF-A55C-98CF23C7AE6C}" type="pres">
      <dgm:prSet presAssocID="{5A96CCEC-0F29-42EB-A0B5-EE0F92F61EFF}" presName="textRect" presStyleLbl="revTx" presStyleIdx="2" presStyleCnt="4">
        <dgm:presLayoutVars>
          <dgm:chMax val="1"/>
          <dgm:chPref val="1"/>
        </dgm:presLayoutVars>
      </dgm:prSet>
      <dgm:spPr/>
    </dgm:pt>
    <dgm:pt modelId="{684EA585-200E-4D59-8AD6-628B29C6ABFB}" type="pres">
      <dgm:prSet presAssocID="{FBE5D7E6-4CB8-4E6E-8246-5492FA195A79}" presName="sibTrans" presStyleLbl="sibTrans2D1" presStyleIdx="0" presStyleCnt="0"/>
      <dgm:spPr/>
    </dgm:pt>
    <dgm:pt modelId="{B860E8BD-E92E-4749-89EA-B80BA96A0F2E}" type="pres">
      <dgm:prSet presAssocID="{5DD1D8AA-3439-42CD-A370-91F5C5405E49}" presName="compNode" presStyleCnt="0"/>
      <dgm:spPr/>
    </dgm:pt>
    <dgm:pt modelId="{0BE645D3-BDEF-4FD4-BE58-BB736214F052}" type="pres">
      <dgm:prSet presAssocID="{5DD1D8AA-3439-42CD-A370-91F5C5405E49}" presName="iconBgRect" presStyleLbl="bgShp" presStyleIdx="3" presStyleCnt="4"/>
      <dgm:spPr/>
    </dgm:pt>
    <dgm:pt modelId="{1175FE5D-E892-4FC3-9060-057BB3BA8323}" type="pres">
      <dgm:prSet presAssocID="{5DD1D8AA-3439-42CD-A370-91F5C5405E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ma"/>
        </a:ext>
      </dgm:extLst>
    </dgm:pt>
    <dgm:pt modelId="{8F088153-7F51-40A7-ABF0-B5D6B1014E8A}" type="pres">
      <dgm:prSet presAssocID="{5DD1D8AA-3439-42CD-A370-91F5C5405E49}" presName="spaceRect" presStyleCnt="0"/>
      <dgm:spPr/>
    </dgm:pt>
    <dgm:pt modelId="{1B440B38-454B-4CD1-B0FE-C16306CC3E4B}" type="pres">
      <dgm:prSet presAssocID="{5DD1D8AA-3439-42CD-A370-91F5C5405E49}" presName="textRect" presStyleLbl="revTx" presStyleIdx="3" presStyleCnt="4">
        <dgm:presLayoutVars>
          <dgm:chMax val="1"/>
          <dgm:chPref val="1"/>
        </dgm:presLayoutVars>
      </dgm:prSet>
      <dgm:spPr/>
    </dgm:pt>
  </dgm:ptLst>
  <dgm:cxnLst>
    <dgm:cxn modelId="{B07A310F-119C-447B-90A9-28675718228F}" srcId="{7C1F1563-6361-4438-9068-9D2B47A0F822}" destId="{7BFEEF4A-1F91-45D7-AAAC-2137D438F45E}" srcOrd="0" destOrd="0" parTransId="{F46F74CF-30DD-47D2-B0C8-B42AE0097AAA}" sibTransId="{186F69F5-589B-4D6C-A84F-207C8DE27F6D}"/>
    <dgm:cxn modelId="{2A398137-A74F-E649-B864-1AF4EA84E7FE}" type="presOf" srcId="{FBE5D7E6-4CB8-4E6E-8246-5492FA195A79}" destId="{684EA585-200E-4D59-8AD6-628B29C6ABFB}" srcOrd="0" destOrd="0" presId="urn:microsoft.com/office/officeart/2018/2/layout/IconCircleList"/>
    <dgm:cxn modelId="{ADA67449-1844-E84F-A333-B3CA134FA054}" type="presOf" srcId="{7BFEEF4A-1F91-45D7-AAAC-2137D438F45E}" destId="{3AE61F79-3ADC-4BB8-9F42-AD8351321919}" srcOrd="0" destOrd="0" presId="urn:microsoft.com/office/officeart/2018/2/layout/IconCircleList"/>
    <dgm:cxn modelId="{D407FD83-49D5-5E40-A701-44F419B702FA}" type="presOf" srcId="{EE404757-CEA7-4C88-BD78-C52E29E542B7}" destId="{00677086-6C45-4BBF-86F5-000FEED12C76}" srcOrd="0" destOrd="0" presId="urn:microsoft.com/office/officeart/2018/2/layout/IconCircleList"/>
    <dgm:cxn modelId="{1ABFA295-7573-4AE3-B5A6-C1FE8C7B6C47}" srcId="{7C1F1563-6361-4438-9068-9D2B47A0F822}" destId="{5A96CCEC-0F29-42EB-A0B5-EE0F92F61EFF}" srcOrd="2" destOrd="0" parTransId="{A62FB5BD-9024-4CBF-9DAE-519888FC23B3}" sibTransId="{FBE5D7E6-4CB8-4E6E-8246-5492FA195A79}"/>
    <dgm:cxn modelId="{8322DA95-CBE6-CE42-91A6-377CB240FD3B}" type="presOf" srcId="{5A96CCEC-0F29-42EB-A0B5-EE0F92F61EFF}" destId="{3EBABC43-A310-41FF-A55C-98CF23C7AE6C}" srcOrd="0" destOrd="0" presId="urn:microsoft.com/office/officeart/2018/2/layout/IconCircleList"/>
    <dgm:cxn modelId="{8F51B899-5F9F-0F4F-8F66-C3A14ACD71D7}" type="presOf" srcId="{61AD33D3-7344-4788-A1AE-042AA44DBD03}" destId="{15190F78-0C8D-4889-AE1A-AE71ECF20982}" srcOrd="0" destOrd="0" presId="urn:microsoft.com/office/officeart/2018/2/layout/IconCircleList"/>
    <dgm:cxn modelId="{F39C94A2-FA54-DD4D-B393-8128A36CF221}" type="presOf" srcId="{5DD1D8AA-3439-42CD-A370-91F5C5405E49}" destId="{1B440B38-454B-4CD1-B0FE-C16306CC3E4B}" srcOrd="0" destOrd="0" presId="urn:microsoft.com/office/officeart/2018/2/layout/IconCircleList"/>
    <dgm:cxn modelId="{7F2D13AF-6A99-5745-AF1A-B8C67C9EA1E1}" type="presOf" srcId="{186F69F5-589B-4D6C-A84F-207C8DE27F6D}" destId="{4DEE5638-7110-4278-896E-16A658BA2ACC}" srcOrd="0" destOrd="0" presId="urn:microsoft.com/office/officeart/2018/2/layout/IconCircleList"/>
    <dgm:cxn modelId="{BA4738D3-0D92-AB49-B60C-4BD8DA474B6A}" type="presOf" srcId="{7C1F1563-6361-4438-9068-9D2B47A0F822}" destId="{F1E433DB-BBA7-4FD6-BAEA-09876B1B1E40}" srcOrd="0" destOrd="0" presId="urn:microsoft.com/office/officeart/2018/2/layout/IconCircleList"/>
    <dgm:cxn modelId="{9CE704E2-62EE-4F34-9387-AA352AD9A8FF}" srcId="{7C1F1563-6361-4438-9068-9D2B47A0F822}" destId="{5DD1D8AA-3439-42CD-A370-91F5C5405E49}" srcOrd="3" destOrd="0" parTransId="{2CFFE59E-A8B3-415F-81E3-5AAE275620C1}" sibTransId="{E160E188-EF76-479D-BE05-C85041266D3C}"/>
    <dgm:cxn modelId="{F733EEE8-FC56-43C6-908A-79E059AB06E5}" srcId="{7C1F1563-6361-4438-9068-9D2B47A0F822}" destId="{61AD33D3-7344-4788-A1AE-042AA44DBD03}" srcOrd="1" destOrd="0" parTransId="{A5710EA4-F1E5-49B0-8D2B-82E053895504}" sibTransId="{EE404757-CEA7-4C88-BD78-C52E29E542B7}"/>
    <dgm:cxn modelId="{406BA9A4-6F4E-3B4A-B274-9D987D43D480}" type="presParOf" srcId="{F1E433DB-BBA7-4FD6-BAEA-09876B1B1E40}" destId="{DE4BEB6E-AF52-4B41-9B07-4EA39D13CD5E}" srcOrd="0" destOrd="0" presId="urn:microsoft.com/office/officeart/2018/2/layout/IconCircleList"/>
    <dgm:cxn modelId="{E48E47FB-D398-CD41-8EA6-20E61B14A099}" type="presParOf" srcId="{DE4BEB6E-AF52-4B41-9B07-4EA39D13CD5E}" destId="{677CCAB4-A450-424F-899F-ACA9B0387433}" srcOrd="0" destOrd="0" presId="urn:microsoft.com/office/officeart/2018/2/layout/IconCircleList"/>
    <dgm:cxn modelId="{AAD57B58-A219-5848-9F37-587AC281541A}" type="presParOf" srcId="{677CCAB4-A450-424F-899F-ACA9B0387433}" destId="{3D280764-3BC7-4C02-9C35-A709F023D0F8}" srcOrd="0" destOrd="0" presId="urn:microsoft.com/office/officeart/2018/2/layout/IconCircleList"/>
    <dgm:cxn modelId="{F8947F4F-32EA-9149-9F4D-072E91A50A37}" type="presParOf" srcId="{677CCAB4-A450-424F-899F-ACA9B0387433}" destId="{A10199F1-3A0A-4C22-900C-B3051CCB3278}" srcOrd="1" destOrd="0" presId="urn:microsoft.com/office/officeart/2018/2/layout/IconCircleList"/>
    <dgm:cxn modelId="{5994B4B8-5CC3-CA4F-9C23-89CFD7A0033B}" type="presParOf" srcId="{677CCAB4-A450-424F-899F-ACA9B0387433}" destId="{E9529E9E-3A6D-4540-A3FF-2695A4BD5E8F}" srcOrd="2" destOrd="0" presId="urn:microsoft.com/office/officeart/2018/2/layout/IconCircleList"/>
    <dgm:cxn modelId="{8E60AACD-962F-294F-AD09-7054F5FE07DE}" type="presParOf" srcId="{677CCAB4-A450-424F-899F-ACA9B0387433}" destId="{3AE61F79-3ADC-4BB8-9F42-AD8351321919}" srcOrd="3" destOrd="0" presId="urn:microsoft.com/office/officeart/2018/2/layout/IconCircleList"/>
    <dgm:cxn modelId="{6E332FBD-A4F6-724A-9018-6952C48863D1}" type="presParOf" srcId="{DE4BEB6E-AF52-4B41-9B07-4EA39D13CD5E}" destId="{4DEE5638-7110-4278-896E-16A658BA2ACC}" srcOrd="1" destOrd="0" presId="urn:microsoft.com/office/officeart/2018/2/layout/IconCircleList"/>
    <dgm:cxn modelId="{554480A9-C90D-1948-A6D6-C14D9740C3BE}" type="presParOf" srcId="{DE4BEB6E-AF52-4B41-9B07-4EA39D13CD5E}" destId="{72D73401-80E8-4257-BF82-6706BBDE0807}" srcOrd="2" destOrd="0" presId="urn:microsoft.com/office/officeart/2018/2/layout/IconCircleList"/>
    <dgm:cxn modelId="{7E1234ED-2BC1-E34F-AD87-0D52712969B5}" type="presParOf" srcId="{72D73401-80E8-4257-BF82-6706BBDE0807}" destId="{B76E249D-B3FB-4191-AFC0-76E09916B32D}" srcOrd="0" destOrd="0" presId="urn:microsoft.com/office/officeart/2018/2/layout/IconCircleList"/>
    <dgm:cxn modelId="{C197A050-8699-E847-BCCF-12585E20EB3C}" type="presParOf" srcId="{72D73401-80E8-4257-BF82-6706BBDE0807}" destId="{66F24F36-7B5A-4433-8AB8-7464455678BD}" srcOrd="1" destOrd="0" presId="urn:microsoft.com/office/officeart/2018/2/layout/IconCircleList"/>
    <dgm:cxn modelId="{4F0E3659-D769-F949-9282-B440DA03D394}" type="presParOf" srcId="{72D73401-80E8-4257-BF82-6706BBDE0807}" destId="{CB4B42D3-8B15-4972-BC4C-F8E36E48EE4C}" srcOrd="2" destOrd="0" presId="urn:microsoft.com/office/officeart/2018/2/layout/IconCircleList"/>
    <dgm:cxn modelId="{C3BBC8F8-90CF-2845-8880-35BBC9BB2FDD}" type="presParOf" srcId="{72D73401-80E8-4257-BF82-6706BBDE0807}" destId="{15190F78-0C8D-4889-AE1A-AE71ECF20982}" srcOrd="3" destOrd="0" presId="urn:microsoft.com/office/officeart/2018/2/layout/IconCircleList"/>
    <dgm:cxn modelId="{BE63FD70-9913-1744-9D70-B439FC5CF316}" type="presParOf" srcId="{DE4BEB6E-AF52-4B41-9B07-4EA39D13CD5E}" destId="{00677086-6C45-4BBF-86F5-000FEED12C76}" srcOrd="3" destOrd="0" presId="urn:microsoft.com/office/officeart/2018/2/layout/IconCircleList"/>
    <dgm:cxn modelId="{5EAFF4CC-F97C-5E48-AECD-12294D95B369}" type="presParOf" srcId="{DE4BEB6E-AF52-4B41-9B07-4EA39D13CD5E}" destId="{3B7E6389-7081-4E36-948F-5987532EF96F}" srcOrd="4" destOrd="0" presId="urn:microsoft.com/office/officeart/2018/2/layout/IconCircleList"/>
    <dgm:cxn modelId="{91FC53D6-AB3E-C14E-B8F9-9ECF45528E6D}" type="presParOf" srcId="{3B7E6389-7081-4E36-948F-5987532EF96F}" destId="{3B9754B6-A3BA-4395-B45D-4BAA3B869C81}" srcOrd="0" destOrd="0" presId="urn:microsoft.com/office/officeart/2018/2/layout/IconCircleList"/>
    <dgm:cxn modelId="{CDCFCEAA-8412-6946-A2D2-5F26134079D5}" type="presParOf" srcId="{3B7E6389-7081-4E36-948F-5987532EF96F}" destId="{3C67AFF4-08EA-4909-8BE2-05AF181497A3}" srcOrd="1" destOrd="0" presId="urn:microsoft.com/office/officeart/2018/2/layout/IconCircleList"/>
    <dgm:cxn modelId="{CB2D8ABD-F259-4345-8BCD-CD5E7F47F987}" type="presParOf" srcId="{3B7E6389-7081-4E36-948F-5987532EF96F}" destId="{020F48DF-B2AB-4CF6-9721-5102886A1E08}" srcOrd="2" destOrd="0" presId="urn:microsoft.com/office/officeart/2018/2/layout/IconCircleList"/>
    <dgm:cxn modelId="{6C8C5764-C7D6-6044-82E6-2C23E732486C}" type="presParOf" srcId="{3B7E6389-7081-4E36-948F-5987532EF96F}" destId="{3EBABC43-A310-41FF-A55C-98CF23C7AE6C}" srcOrd="3" destOrd="0" presId="urn:microsoft.com/office/officeart/2018/2/layout/IconCircleList"/>
    <dgm:cxn modelId="{CF96A9EF-87AF-894C-B284-F06A2F877179}" type="presParOf" srcId="{DE4BEB6E-AF52-4B41-9B07-4EA39D13CD5E}" destId="{684EA585-200E-4D59-8AD6-628B29C6ABFB}" srcOrd="5" destOrd="0" presId="urn:microsoft.com/office/officeart/2018/2/layout/IconCircleList"/>
    <dgm:cxn modelId="{1722E079-24E3-3E4B-96C5-5975629067EA}" type="presParOf" srcId="{DE4BEB6E-AF52-4B41-9B07-4EA39D13CD5E}" destId="{B860E8BD-E92E-4749-89EA-B80BA96A0F2E}" srcOrd="6" destOrd="0" presId="urn:microsoft.com/office/officeart/2018/2/layout/IconCircleList"/>
    <dgm:cxn modelId="{20B55F1F-9E19-6944-B748-22CCF697834E}" type="presParOf" srcId="{B860E8BD-E92E-4749-89EA-B80BA96A0F2E}" destId="{0BE645D3-BDEF-4FD4-BE58-BB736214F052}" srcOrd="0" destOrd="0" presId="urn:microsoft.com/office/officeart/2018/2/layout/IconCircleList"/>
    <dgm:cxn modelId="{B752F405-C3CD-6549-855A-998FD023E666}" type="presParOf" srcId="{B860E8BD-E92E-4749-89EA-B80BA96A0F2E}" destId="{1175FE5D-E892-4FC3-9060-057BB3BA8323}" srcOrd="1" destOrd="0" presId="urn:microsoft.com/office/officeart/2018/2/layout/IconCircleList"/>
    <dgm:cxn modelId="{298C916A-33A6-8740-8237-FCA46E55CE3B}" type="presParOf" srcId="{B860E8BD-E92E-4749-89EA-B80BA96A0F2E}" destId="{8F088153-7F51-40A7-ABF0-B5D6B1014E8A}" srcOrd="2" destOrd="0" presId="urn:microsoft.com/office/officeart/2018/2/layout/IconCircleList"/>
    <dgm:cxn modelId="{E03DFDFC-436F-384D-81B2-B7A74A1ECE86}" type="presParOf" srcId="{B860E8BD-E92E-4749-89EA-B80BA96A0F2E}" destId="{1B440B38-454B-4CD1-B0FE-C16306CC3E4B}"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F6C159-B18B-46E6-8657-8C4216F76BD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7B8C2F2-DED6-4FA0-BB15-5207A444E1E5}">
      <dgm:prSet/>
      <dgm:spPr/>
      <dgm:t>
        <a:bodyPr/>
        <a:lstStyle/>
        <a:p>
          <a:r>
            <a:rPr lang="en-US"/>
            <a:t>Ha (2022) explored user-based/item-based CF to improve Yelp recommendations.</a:t>
          </a:r>
        </a:p>
      </dgm:t>
    </dgm:pt>
    <dgm:pt modelId="{524288A1-709B-40AB-BCB1-B5AC27EE814D}" type="parTrans" cxnId="{B8C41C45-FBB2-42B1-ADB7-CE910B641ADF}">
      <dgm:prSet/>
      <dgm:spPr/>
      <dgm:t>
        <a:bodyPr/>
        <a:lstStyle/>
        <a:p>
          <a:endParaRPr lang="en-US"/>
        </a:p>
      </dgm:t>
    </dgm:pt>
    <dgm:pt modelId="{297E270A-56CA-4A7C-AA9F-D5ECB7AA85FB}" type="sibTrans" cxnId="{B8C41C45-FBB2-42B1-ADB7-CE910B641ADF}">
      <dgm:prSet/>
      <dgm:spPr/>
      <dgm:t>
        <a:bodyPr/>
        <a:lstStyle/>
        <a:p>
          <a:endParaRPr lang="en-US"/>
        </a:p>
      </dgm:t>
    </dgm:pt>
    <dgm:pt modelId="{3C0E0525-A0F7-468A-9829-930152C264DE}">
      <dgm:prSet/>
      <dgm:spPr/>
      <dgm:t>
        <a:bodyPr/>
        <a:lstStyle/>
        <a:p>
          <a:r>
            <a:rPr lang="en-US"/>
            <a:t>Matrix Factorization like SVD better captures hidden user preferences.</a:t>
          </a:r>
        </a:p>
      </dgm:t>
    </dgm:pt>
    <dgm:pt modelId="{C020AECA-7B6B-434A-A2F6-78068977BD6B}" type="parTrans" cxnId="{F5292BE3-DB34-47D7-B9CD-D06273CA838D}">
      <dgm:prSet/>
      <dgm:spPr/>
      <dgm:t>
        <a:bodyPr/>
        <a:lstStyle/>
        <a:p>
          <a:endParaRPr lang="en-US"/>
        </a:p>
      </dgm:t>
    </dgm:pt>
    <dgm:pt modelId="{B71FC60C-D875-4277-BB4B-13FAB0B31CE5}" type="sibTrans" cxnId="{F5292BE3-DB34-47D7-B9CD-D06273CA838D}">
      <dgm:prSet/>
      <dgm:spPr/>
      <dgm:t>
        <a:bodyPr/>
        <a:lstStyle/>
        <a:p>
          <a:endParaRPr lang="en-US"/>
        </a:p>
      </dgm:t>
    </dgm:pt>
    <dgm:pt modelId="{00DD58FE-7FF7-4D69-B593-B584D22B2730}">
      <dgm:prSet/>
      <dgm:spPr/>
      <dgm:t>
        <a:bodyPr/>
        <a:lstStyle/>
        <a:p>
          <a:r>
            <a:rPr lang="en-US"/>
            <a:t>Challenges: cold-start (new users/items) and data sparsity issues.</a:t>
          </a:r>
        </a:p>
      </dgm:t>
    </dgm:pt>
    <dgm:pt modelId="{22E0593E-6B59-4FBE-A210-B017F9B95ECA}" type="parTrans" cxnId="{309D58D6-5BD0-4717-BF9B-09A3B8150AD2}">
      <dgm:prSet/>
      <dgm:spPr/>
      <dgm:t>
        <a:bodyPr/>
        <a:lstStyle/>
        <a:p>
          <a:endParaRPr lang="en-US"/>
        </a:p>
      </dgm:t>
    </dgm:pt>
    <dgm:pt modelId="{F264A44B-B222-4C31-A499-474FE0776A2B}" type="sibTrans" cxnId="{309D58D6-5BD0-4717-BF9B-09A3B8150AD2}">
      <dgm:prSet/>
      <dgm:spPr/>
      <dgm:t>
        <a:bodyPr/>
        <a:lstStyle/>
        <a:p>
          <a:endParaRPr lang="en-US"/>
        </a:p>
      </dgm:t>
    </dgm:pt>
    <dgm:pt modelId="{0BC12E57-95E1-4141-A13C-DD43A95F2E2A}" type="pres">
      <dgm:prSet presAssocID="{8CF6C159-B18B-46E6-8657-8C4216F76BD7}" presName="hierChild1" presStyleCnt="0">
        <dgm:presLayoutVars>
          <dgm:chPref val="1"/>
          <dgm:dir/>
          <dgm:animOne val="branch"/>
          <dgm:animLvl val="lvl"/>
          <dgm:resizeHandles/>
        </dgm:presLayoutVars>
      </dgm:prSet>
      <dgm:spPr/>
    </dgm:pt>
    <dgm:pt modelId="{AFA9AEDD-FFDF-F742-AEAC-444A0503BB64}" type="pres">
      <dgm:prSet presAssocID="{57B8C2F2-DED6-4FA0-BB15-5207A444E1E5}" presName="hierRoot1" presStyleCnt="0"/>
      <dgm:spPr/>
    </dgm:pt>
    <dgm:pt modelId="{AB1AF2E6-6476-2C43-8ADB-8597C6ABC295}" type="pres">
      <dgm:prSet presAssocID="{57B8C2F2-DED6-4FA0-BB15-5207A444E1E5}" presName="composite" presStyleCnt="0"/>
      <dgm:spPr/>
    </dgm:pt>
    <dgm:pt modelId="{75A846EF-BA0A-E042-B901-6CC5F11F5FB8}" type="pres">
      <dgm:prSet presAssocID="{57B8C2F2-DED6-4FA0-BB15-5207A444E1E5}" presName="background" presStyleLbl="node0" presStyleIdx="0" presStyleCnt="3"/>
      <dgm:spPr/>
    </dgm:pt>
    <dgm:pt modelId="{1E10CB68-8C8F-1E45-8550-DD909CE8FEFC}" type="pres">
      <dgm:prSet presAssocID="{57B8C2F2-DED6-4FA0-BB15-5207A444E1E5}" presName="text" presStyleLbl="fgAcc0" presStyleIdx="0" presStyleCnt="3">
        <dgm:presLayoutVars>
          <dgm:chPref val="3"/>
        </dgm:presLayoutVars>
      </dgm:prSet>
      <dgm:spPr/>
    </dgm:pt>
    <dgm:pt modelId="{286D9379-1091-8A49-A623-F6859F31CE40}" type="pres">
      <dgm:prSet presAssocID="{57B8C2F2-DED6-4FA0-BB15-5207A444E1E5}" presName="hierChild2" presStyleCnt="0"/>
      <dgm:spPr/>
    </dgm:pt>
    <dgm:pt modelId="{347702D6-6B19-F942-887F-EDE88F834D09}" type="pres">
      <dgm:prSet presAssocID="{3C0E0525-A0F7-468A-9829-930152C264DE}" presName="hierRoot1" presStyleCnt="0"/>
      <dgm:spPr/>
    </dgm:pt>
    <dgm:pt modelId="{BA227107-7699-9E43-86E9-C03316C59BF7}" type="pres">
      <dgm:prSet presAssocID="{3C0E0525-A0F7-468A-9829-930152C264DE}" presName="composite" presStyleCnt="0"/>
      <dgm:spPr/>
    </dgm:pt>
    <dgm:pt modelId="{E64CD7D3-33CE-184F-BEAC-380C9166EF32}" type="pres">
      <dgm:prSet presAssocID="{3C0E0525-A0F7-468A-9829-930152C264DE}" presName="background" presStyleLbl="node0" presStyleIdx="1" presStyleCnt="3"/>
      <dgm:spPr/>
    </dgm:pt>
    <dgm:pt modelId="{D7961AB2-0904-404A-9F49-8B4B3A22D67C}" type="pres">
      <dgm:prSet presAssocID="{3C0E0525-A0F7-468A-9829-930152C264DE}" presName="text" presStyleLbl="fgAcc0" presStyleIdx="1" presStyleCnt="3">
        <dgm:presLayoutVars>
          <dgm:chPref val="3"/>
        </dgm:presLayoutVars>
      </dgm:prSet>
      <dgm:spPr/>
    </dgm:pt>
    <dgm:pt modelId="{AF71E36C-4490-0544-8DDC-1075F41BA368}" type="pres">
      <dgm:prSet presAssocID="{3C0E0525-A0F7-468A-9829-930152C264DE}" presName="hierChild2" presStyleCnt="0"/>
      <dgm:spPr/>
    </dgm:pt>
    <dgm:pt modelId="{30D1EA29-BFC2-2346-B372-44A680E8797D}" type="pres">
      <dgm:prSet presAssocID="{00DD58FE-7FF7-4D69-B593-B584D22B2730}" presName="hierRoot1" presStyleCnt="0"/>
      <dgm:spPr/>
    </dgm:pt>
    <dgm:pt modelId="{26AEE7E9-CE0A-F142-A5EB-2BF70F43ACE4}" type="pres">
      <dgm:prSet presAssocID="{00DD58FE-7FF7-4D69-B593-B584D22B2730}" presName="composite" presStyleCnt="0"/>
      <dgm:spPr/>
    </dgm:pt>
    <dgm:pt modelId="{E0E6B524-514F-6242-9BED-C711E2C364CF}" type="pres">
      <dgm:prSet presAssocID="{00DD58FE-7FF7-4D69-B593-B584D22B2730}" presName="background" presStyleLbl="node0" presStyleIdx="2" presStyleCnt="3"/>
      <dgm:spPr/>
    </dgm:pt>
    <dgm:pt modelId="{A1322464-987D-EE40-959A-EE37F12CF03B}" type="pres">
      <dgm:prSet presAssocID="{00DD58FE-7FF7-4D69-B593-B584D22B2730}" presName="text" presStyleLbl="fgAcc0" presStyleIdx="2" presStyleCnt="3">
        <dgm:presLayoutVars>
          <dgm:chPref val="3"/>
        </dgm:presLayoutVars>
      </dgm:prSet>
      <dgm:spPr/>
    </dgm:pt>
    <dgm:pt modelId="{E2F3D2F3-630B-A943-81B2-91C19B5BD053}" type="pres">
      <dgm:prSet presAssocID="{00DD58FE-7FF7-4D69-B593-B584D22B2730}" presName="hierChild2" presStyleCnt="0"/>
      <dgm:spPr/>
    </dgm:pt>
  </dgm:ptLst>
  <dgm:cxnLst>
    <dgm:cxn modelId="{B8C41C45-FBB2-42B1-ADB7-CE910B641ADF}" srcId="{8CF6C159-B18B-46E6-8657-8C4216F76BD7}" destId="{57B8C2F2-DED6-4FA0-BB15-5207A444E1E5}" srcOrd="0" destOrd="0" parTransId="{524288A1-709B-40AB-BCB1-B5AC27EE814D}" sibTransId="{297E270A-56CA-4A7C-AA9F-D5ECB7AA85FB}"/>
    <dgm:cxn modelId="{D7E4325D-5D15-874B-A4BA-57B87339048F}" type="presOf" srcId="{00DD58FE-7FF7-4D69-B593-B584D22B2730}" destId="{A1322464-987D-EE40-959A-EE37F12CF03B}" srcOrd="0" destOrd="0" presId="urn:microsoft.com/office/officeart/2005/8/layout/hierarchy1"/>
    <dgm:cxn modelId="{4582A569-63BB-1043-91CD-D668CE0DA16E}" type="presOf" srcId="{57B8C2F2-DED6-4FA0-BB15-5207A444E1E5}" destId="{1E10CB68-8C8F-1E45-8550-DD909CE8FEFC}" srcOrd="0" destOrd="0" presId="urn:microsoft.com/office/officeart/2005/8/layout/hierarchy1"/>
    <dgm:cxn modelId="{5D691BCB-B8D0-8C44-80CE-C87A821C2953}" type="presOf" srcId="{3C0E0525-A0F7-468A-9829-930152C264DE}" destId="{D7961AB2-0904-404A-9F49-8B4B3A22D67C}" srcOrd="0" destOrd="0" presId="urn:microsoft.com/office/officeart/2005/8/layout/hierarchy1"/>
    <dgm:cxn modelId="{309D58D6-5BD0-4717-BF9B-09A3B8150AD2}" srcId="{8CF6C159-B18B-46E6-8657-8C4216F76BD7}" destId="{00DD58FE-7FF7-4D69-B593-B584D22B2730}" srcOrd="2" destOrd="0" parTransId="{22E0593E-6B59-4FBE-A210-B017F9B95ECA}" sibTransId="{F264A44B-B222-4C31-A499-474FE0776A2B}"/>
    <dgm:cxn modelId="{F5292BE3-DB34-47D7-B9CD-D06273CA838D}" srcId="{8CF6C159-B18B-46E6-8657-8C4216F76BD7}" destId="{3C0E0525-A0F7-468A-9829-930152C264DE}" srcOrd="1" destOrd="0" parTransId="{C020AECA-7B6B-434A-A2F6-78068977BD6B}" sibTransId="{B71FC60C-D875-4277-BB4B-13FAB0B31CE5}"/>
    <dgm:cxn modelId="{D4A931F8-2CB1-2345-9464-4F0C6C0F85F8}" type="presOf" srcId="{8CF6C159-B18B-46E6-8657-8C4216F76BD7}" destId="{0BC12E57-95E1-4141-A13C-DD43A95F2E2A}" srcOrd="0" destOrd="0" presId="urn:microsoft.com/office/officeart/2005/8/layout/hierarchy1"/>
    <dgm:cxn modelId="{0BB46380-6153-4846-A43F-7A42A2897E0D}" type="presParOf" srcId="{0BC12E57-95E1-4141-A13C-DD43A95F2E2A}" destId="{AFA9AEDD-FFDF-F742-AEAC-444A0503BB64}" srcOrd="0" destOrd="0" presId="urn:microsoft.com/office/officeart/2005/8/layout/hierarchy1"/>
    <dgm:cxn modelId="{C6C74875-F8F5-2942-8640-3D5CD71F75CE}" type="presParOf" srcId="{AFA9AEDD-FFDF-F742-AEAC-444A0503BB64}" destId="{AB1AF2E6-6476-2C43-8ADB-8597C6ABC295}" srcOrd="0" destOrd="0" presId="urn:microsoft.com/office/officeart/2005/8/layout/hierarchy1"/>
    <dgm:cxn modelId="{4C17F890-0D8D-BB45-A6CA-DB0E66FD2DBB}" type="presParOf" srcId="{AB1AF2E6-6476-2C43-8ADB-8597C6ABC295}" destId="{75A846EF-BA0A-E042-B901-6CC5F11F5FB8}" srcOrd="0" destOrd="0" presId="urn:microsoft.com/office/officeart/2005/8/layout/hierarchy1"/>
    <dgm:cxn modelId="{FA2241EE-C532-4645-8690-DB8090F0E84E}" type="presParOf" srcId="{AB1AF2E6-6476-2C43-8ADB-8597C6ABC295}" destId="{1E10CB68-8C8F-1E45-8550-DD909CE8FEFC}" srcOrd="1" destOrd="0" presId="urn:microsoft.com/office/officeart/2005/8/layout/hierarchy1"/>
    <dgm:cxn modelId="{915B54CB-D831-A14E-8EC8-E67C053E57B9}" type="presParOf" srcId="{AFA9AEDD-FFDF-F742-AEAC-444A0503BB64}" destId="{286D9379-1091-8A49-A623-F6859F31CE40}" srcOrd="1" destOrd="0" presId="urn:microsoft.com/office/officeart/2005/8/layout/hierarchy1"/>
    <dgm:cxn modelId="{91FD6373-38D6-AF4F-A0C1-F778A63A246F}" type="presParOf" srcId="{0BC12E57-95E1-4141-A13C-DD43A95F2E2A}" destId="{347702D6-6B19-F942-887F-EDE88F834D09}" srcOrd="1" destOrd="0" presId="urn:microsoft.com/office/officeart/2005/8/layout/hierarchy1"/>
    <dgm:cxn modelId="{5D6B7A74-A8D5-B74B-AE1F-6191279E7D88}" type="presParOf" srcId="{347702D6-6B19-F942-887F-EDE88F834D09}" destId="{BA227107-7699-9E43-86E9-C03316C59BF7}" srcOrd="0" destOrd="0" presId="urn:microsoft.com/office/officeart/2005/8/layout/hierarchy1"/>
    <dgm:cxn modelId="{594DE006-9D41-2D47-8B3A-98AB6BD87019}" type="presParOf" srcId="{BA227107-7699-9E43-86E9-C03316C59BF7}" destId="{E64CD7D3-33CE-184F-BEAC-380C9166EF32}" srcOrd="0" destOrd="0" presId="urn:microsoft.com/office/officeart/2005/8/layout/hierarchy1"/>
    <dgm:cxn modelId="{1AD11D59-47DA-5D4E-AA79-50FCBC61F274}" type="presParOf" srcId="{BA227107-7699-9E43-86E9-C03316C59BF7}" destId="{D7961AB2-0904-404A-9F49-8B4B3A22D67C}" srcOrd="1" destOrd="0" presId="urn:microsoft.com/office/officeart/2005/8/layout/hierarchy1"/>
    <dgm:cxn modelId="{3F4681A4-8CAC-6446-9F02-F1CD3EB2BB6B}" type="presParOf" srcId="{347702D6-6B19-F942-887F-EDE88F834D09}" destId="{AF71E36C-4490-0544-8DDC-1075F41BA368}" srcOrd="1" destOrd="0" presId="urn:microsoft.com/office/officeart/2005/8/layout/hierarchy1"/>
    <dgm:cxn modelId="{DC5EDE90-040F-0947-95C8-605FBD11510D}" type="presParOf" srcId="{0BC12E57-95E1-4141-A13C-DD43A95F2E2A}" destId="{30D1EA29-BFC2-2346-B372-44A680E8797D}" srcOrd="2" destOrd="0" presId="urn:microsoft.com/office/officeart/2005/8/layout/hierarchy1"/>
    <dgm:cxn modelId="{0C494829-84DC-5648-A982-2B37C65B434A}" type="presParOf" srcId="{30D1EA29-BFC2-2346-B372-44A680E8797D}" destId="{26AEE7E9-CE0A-F142-A5EB-2BF70F43ACE4}" srcOrd="0" destOrd="0" presId="urn:microsoft.com/office/officeart/2005/8/layout/hierarchy1"/>
    <dgm:cxn modelId="{EAB0355E-D13E-524B-8E29-72C1A5A6FD94}" type="presParOf" srcId="{26AEE7E9-CE0A-F142-A5EB-2BF70F43ACE4}" destId="{E0E6B524-514F-6242-9BED-C711E2C364CF}" srcOrd="0" destOrd="0" presId="urn:microsoft.com/office/officeart/2005/8/layout/hierarchy1"/>
    <dgm:cxn modelId="{3B15E212-0152-8947-9DD1-14B2C9C67CE2}" type="presParOf" srcId="{26AEE7E9-CE0A-F142-A5EB-2BF70F43ACE4}" destId="{A1322464-987D-EE40-959A-EE37F12CF03B}" srcOrd="1" destOrd="0" presId="urn:microsoft.com/office/officeart/2005/8/layout/hierarchy1"/>
    <dgm:cxn modelId="{A41B579A-27CB-CD42-B9F0-D5A25E26E0B5}" type="presParOf" srcId="{30D1EA29-BFC2-2346-B372-44A680E8797D}" destId="{E2F3D2F3-630B-A943-81B2-91C19B5BD053}"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241B8F-FDFD-4D35-AACD-4354C9B599F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0531D52-83E4-4E5D-9341-D324DC2DC96F}">
      <dgm:prSet/>
      <dgm:spPr/>
      <dgm:t>
        <a:bodyPr/>
        <a:lstStyle/>
        <a:p>
          <a:r>
            <a:rPr lang="en-US"/>
            <a:t>Sawant and Pai (2022) built hybrid systems using metadata + ratings.</a:t>
          </a:r>
        </a:p>
      </dgm:t>
    </dgm:pt>
    <dgm:pt modelId="{72AB0D2D-AAC4-4269-B3E4-7CB2A7054CF7}" type="parTrans" cxnId="{3DB08303-B544-4FBF-AA95-93220AA05EF7}">
      <dgm:prSet/>
      <dgm:spPr/>
      <dgm:t>
        <a:bodyPr/>
        <a:lstStyle/>
        <a:p>
          <a:endParaRPr lang="en-US"/>
        </a:p>
      </dgm:t>
    </dgm:pt>
    <dgm:pt modelId="{7980C432-EDB8-4B66-8DCA-750A89B5F718}" type="sibTrans" cxnId="{3DB08303-B544-4FBF-AA95-93220AA05EF7}">
      <dgm:prSet/>
      <dgm:spPr/>
      <dgm:t>
        <a:bodyPr/>
        <a:lstStyle/>
        <a:p>
          <a:endParaRPr lang="en-US"/>
        </a:p>
      </dgm:t>
    </dgm:pt>
    <dgm:pt modelId="{84097863-CF22-45D3-A8DC-EE288E179CC5}">
      <dgm:prSet/>
      <dgm:spPr/>
      <dgm:t>
        <a:bodyPr/>
        <a:lstStyle/>
        <a:p>
          <a:r>
            <a:rPr lang="en-US"/>
            <a:t>Sentiment from reviews improves personalization further.</a:t>
          </a:r>
        </a:p>
      </dgm:t>
    </dgm:pt>
    <dgm:pt modelId="{7C224531-3037-42C2-946E-02F6F58407E8}" type="parTrans" cxnId="{A32EBE18-2381-4DB9-8655-28FA129DA4E8}">
      <dgm:prSet/>
      <dgm:spPr/>
      <dgm:t>
        <a:bodyPr/>
        <a:lstStyle/>
        <a:p>
          <a:endParaRPr lang="en-US"/>
        </a:p>
      </dgm:t>
    </dgm:pt>
    <dgm:pt modelId="{8B234B1A-812B-461C-B873-6617CD7C93E7}" type="sibTrans" cxnId="{A32EBE18-2381-4DB9-8655-28FA129DA4E8}">
      <dgm:prSet/>
      <dgm:spPr/>
      <dgm:t>
        <a:bodyPr/>
        <a:lstStyle/>
        <a:p>
          <a:endParaRPr lang="en-US"/>
        </a:p>
      </dgm:t>
    </dgm:pt>
    <dgm:pt modelId="{BF1E56EF-E6AA-45AF-A8A2-5672BE451CEC}">
      <dgm:prSet/>
      <dgm:spPr/>
      <dgm:t>
        <a:bodyPr/>
        <a:lstStyle/>
        <a:p>
          <a:r>
            <a:rPr lang="en-US"/>
            <a:t>Xu and Lee (2021) showed integrating attributes like service/ambiance improves user experience.</a:t>
          </a:r>
        </a:p>
      </dgm:t>
    </dgm:pt>
    <dgm:pt modelId="{F3ABAEF6-E5EC-441B-A370-C01785AB4450}" type="parTrans" cxnId="{A239275D-A858-4303-B797-E6064F6AB660}">
      <dgm:prSet/>
      <dgm:spPr/>
      <dgm:t>
        <a:bodyPr/>
        <a:lstStyle/>
        <a:p>
          <a:endParaRPr lang="en-US"/>
        </a:p>
      </dgm:t>
    </dgm:pt>
    <dgm:pt modelId="{4D66D4A6-710F-4BA8-AA86-B05D2A1955A4}" type="sibTrans" cxnId="{A239275D-A858-4303-B797-E6064F6AB660}">
      <dgm:prSet/>
      <dgm:spPr/>
      <dgm:t>
        <a:bodyPr/>
        <a:lstStyle/>
        <a:p>
          <a:endParaRPr lang="en-US"/>
        </a:p>
      </dgm:t>
    </dgm:pt>
    <dgm:pt modelId="{0FB9A8BB-E5BD-8A46-95CD-66CED4A37395}" type="pres">
      <dgm:prSet presAssocID="{DC241B8F-FDFD-4D35-AACD-4354C9B599FE}" presName="hierChild1" presStyleCnt="0">
        <dgm:presLayoutVars>
          <dgm:chPref val="1"/>
          <dgm:dir/>
          <dgm:animOne val="branch"/>
          <dgm:animLvl val="lvl"/>
          <dgm:resizeHandles/>
        </dgm:presLayoutVars>
      </dgm:prSet>
      <dgm:spPr/>
    </dgm:pt>
    <dgm:pt modelId="{30DE3F91-EFB8-E44E-AE4A-9C5215D69E01}" type="pres">
      <dgm:prSet presAssocID="{30531D52-83E4-4E5D-9341-D324DC2DC96F}" presName="hierRoot1" presStyleCnt="0"/>
      <dgm:spPr/>
    </dgm:pt>
    <dgm:pt modelId="{BC25146E-85AE-3149-A543-55762501F9B2}" type="pres">
      <dgm:prSet presAssocID="{30531D52-83E4-4E5D-9341-D324DC2DC96F}" presName="composite" presStyleCnt="0"/>
      <dgm:spPr/>
    </dgm:pt>
    <dgm:pt modelId="{4DA2A8AD-24AF-894B-AE7A-EA9A19853C15}" type="pres">
      <dgm:prSet presAssocID="{30531D52-83E4-4E5D-9341-D324DC2DC96F}" presName="background" presStyleLbl="node0" presStyleIdx="0" presStyleCnt="3"/>
      <dgm:spPr/>
    </dgm:pt>
    <dgm:pt modelId="{55E772FF-6C54-C444-9B97-A86B5EA169B6}" type="pres">
      <dgm:prSet presAssocID="{30531D52-83E4-4E5D-9341-D324DC2DC96F}" presName="text" presStyleLbl="fgAcc0" presStyleIdx="0" presStyleCnt="3">
        <dgm:presLayoutVars>
          <dgm:chPref val="3"/>
        </dgm:presLayoutVars>
      </dgm:prSet>
      <dgm:spPr/>
    </dgm:pt>
    <dgm:pt modelId="{736C56F0-7B23-2347-9E80-256B3709C9C4}" type="pres">
      <dgm:prSet presAssocID="{30531D52-83E4-4E5D-9341-D324DC2DC96F}" presName="hierChild2" presStyleCnt="0"/>
      <dgm:spPr/>
    </dgm:pt>
    <dgm:pt modelId="{4E08971B-4C6F-6047-83A2-CA0C45BE518C}" type="pres">
      <dgm:prSet presAssocID="{84097863-CF22-45D3-A8DC-EE288E179CC5}" presName="hierRoot1" presStyleCnt="0"/>
      <dgm:spPr/>
    </dgm:pt>
    <dgm:pt modelId="{29BEA8E8-BD62-3440-AD2B-EB54CDF0D005}" type="pres">
      <dgm:prSet presAssocID="{84097863-CF22-45D3-A8DC-EE288E179CC5}" presName="composite" presStyleCnt="0"/>
      <dgm:spPr/>
    </dgm:pt>
    <dgm:pt modelId="{CD369348-637A-784E-8701-379CAB706B3C}" type="pres">
      <dgm:prSet presAssocID="{84097863-CF22-45D3-A8DC-EE288E179CC5}" presName="background" presStyleLbl="node0" presStyleIdx="1" presStyleCnt="3"/>
      <dgm:spPr/>
    </dgm:pt>
    <dgm:pt modelId="{6DEEEEA5-17C0-C142-A675-6ECC648AAC1F}" type="pres">
      <dgm:prSet presAssocID="{84097863-CF22-45D3-A8DC-EE288E179CC5}" presName="text" presStyleLbl="fgAcc0" presStyleIdx="1" presStyleCnt="3">
        <dgm:presLayoutVars>
          <dgm:chPref val="3"/>
        </dgm:presLayoutVars>
      </dgm:prSet>
      <dgm:spPr/>
    </dgm:pt>
    <dgm:pt modelId="{456D7439-4101-A443-A453-E72EE8EB4A02}" type="pres">
      <dgm:prSet presAssocID="{84097863-CF22-45D3-A8DC-EE288E179CC5}" presName="hierChild2" presStyleCnt="0"/>
      <dgm:spPr/>
    </dgm:pt>
    <dgm:pt modelId="{E6B5B961-61FE-F04D-A5FD-1BA522D3BF68}" type="pres">
      <dgm:prSet presAssocID="{BF1E56EF-E6AA-45AF-A8A2-5672BE451CEC}" presName="hierRoot1" presStyleCnt="0"/>
      <dgm:spPr/>
    </dgm:pt>
    <dgm:pt modelId="{C10C2608-B0D9-4C4F-A3DD-FAB0636CD27C}" type="pres">
      <dgm:prSet presAssocID="{BF1E56EF-E6AA-45AF-A8A2-5672BE451CEC}" presName="composite" presStyleCnt="0"/>
      <dgm:spPr/>
    </dgm:pt>
    <dgm:pt modelId="{21E046E4-5EB6-5940-A84D-36DA527A11EF}" type="pres">
      <dgm:prSet presAssocID="{BF1E56EF-E6AA-45AF-A8A2-5672BE451CEC}" presName="background" presStyleLbl="node0" presStyleIdx="2" presStyleCnt="3"/>
      <dgm:spPr/>
    </dgm:pt>
    <dgm:pt modelId="{48778BAD-F0BA-D448-AE9C-62482339E04C}" type="pres">
      <dgm:prSet presAssocID="{BF1E56EF-E6AA-45AF-A8A2-5672BE451CEC}" presName="text" presStyleLbl="fgAcc0" presStyleIdx="2" presStyleCnt="3">
        <dgm:presLayoutVars>
          <dgm:chPref val="3"/>
        </dgm:presLayoutVars>
      </dgm:prSet>
      <dgm:spPr/>
    </dgm:pt>
    <dgm:pt modelId="{DE974510-FBE7-DD4E-ACAD-62108F591300}" type="pres">
      <dgm:prSet presAssocID="{BF1E56EF-E6AA-45AF-A8A2-5672BE451CEC}" presName="hierChild2" presStyleCnt="0"/>
      <dgm:spPr/>
    </dgm:pt>
  </dgm:ptLst>
  <dgm:cxnLst>
    <dgm:cxn modelId="{3DB08303-B544-4FBF-AA95-93220AA05EF7}" srcId="{DC241B8F-FDFD-4D35-AACD-4354C9B599FE}" destId="{30531D52-83E4-4E5D-9341-D324DC2DC96F}" srcOrd="0" destOrd="0" parTransId="{72AB0D2D-AAC4-4269-B3E4-7CB2A7054CF7}" sibTransId="{7980C432-EDB8-4B66-8DCA-750A89B5F718}"/>
    <dgm:cxn modelId="{07381D11-29BF-3F48-8822-808AB8E3BB30}" type="presOf" srcId="{84097863-CF22-45D3-A8DC-EE288E179CC5}" destId="{6DEEEEA5-17C0-C142-A675-6ECC648AAC1F}" srcOrd="0" destOrd="0" presId="urn:microsoft.com/office/officeart/2005/8/layout/hierarchy1"/>
    <dgm:cxn modelId="{A32EBE18-2381-4DB9-8655-28FA129DA4E8}" srcId="{DC241B8F-FDFD-4D35-AACD-4354C9B599FE}" destId="{84097863-CF22-45D3-A8DC-EE288E179CC5}" srcOrd="1" destOrd="0" parTransId="{7C224531-3037-42C2-946E-02F6F58407E8}" sibTransId="{8B234B1A-812B-461C-B873-6617CD7C93E7}"/>
    <dgm:cxn modelId="{4128854F-1801-E24A-9E9B-BC04BD854EA3}" type="presOf" srcId="{BF1E56EF-E6AA-45AF-A8A2-5672BE451CEC}" destId="{48778BAD-F0BA-D448-AE9C-62482339E04C}" srcOrd="0" destOrd="0" presId="urn:microsoft.com/office/officeart/2005/8/layout/hierarchy1"/>
    <dgm:cxn modelId="{A239275D-A858-4303-B797-E6064F6AB660}" srcId="{DC241B8F-FDFD-4D35-AACD-4354C9B599FE}" destId="{BF1E56EF-E6AA-45AF-A8A2-5672BE451CEC}" srcOrd="2" destOrd="0" parTransId="{F3ABAEF6-E5EC-441B-A370-C01785AB4450}" sibTransId="{4D66D4A6-710F-4BA8-AA86-B05D2A1955A4}"/>
    <dgm:cxn modelId="{26946BF6-C6B9-554A-91CB-7293B0B5E5B6}" type="presOf" srcId="{DC241B8F-FDFD-4D35-AACD-4354C9B599FE}" destId="{0FB9A8BB-E5BD-8A46-95CD-66CED4A37395}" srcOrd="0" destOrd="0" presId="urn:microsoft.com/office/officeart/2005/8/layout/hierarchy1"/>
    <dgm:cxn modelId="{7D6356FF-4867-A74A-B220-C2E2710E0C17}" type="presOf" srcId="{30531D52-83E4-4E5D-9341-D324DC2DC96F}" destId="{55E772FF-6C54-C444-9B97-A86B5EA169B6}" srcOrd="0" destOrd="0" presId="urn:microsoft.com/office/officeart/2005/8/layout/hierarchy1"/>
    <dgm:cxn modelId="{66841858-E4B4-3D4B-820B-610418E36C6C}" type="presParOf" srcId="{0FB9A8BB-E5BD-8A46-95CD-66CED4A37395}" destId="{30DE3F91-EFB8-E44E-AE4A-9C5215D69E01}" srcOrd="0" destOrd="0" presId="urn:microsoft.com/office/officeart/2005/8/layout/hierarchy1"/>
    <dgm:cxn modelId="{358033CA-4545-2D4C-9EEE-A228202B6B91}" type="presParOf" srcId="{30DE3F91-EFB8-E44E-AE4A-9C5215D69E01}" destId="{BC25146E-85AE-3149-A543-55762501F9B2}" srcOrd="0" destOrd="0" presId="urn:microsoft.com/office/officeart/2005/8/layout/hierarchy1"/>
    <dgm:cxn modelId="{7128506A-7EC0-A242-BE96-0DF4AE36E6B0}" type="presParOf" srcId="{BC25146E-85AE-3149-A543-55762501F9B2}" destId="{4DA2A8AD-24AF-894B-AE7A-EA9A19853C15}" srcOrd="0" destOrd="0" presId="urn:microsoft.com/office/officeart/2005/8/layout/hierarchy1"/>
    <dgm:cxn modelId="{2793F3E4-2D76-3D40-BD62-E1723F5D08E3}" type="presParOf" srcId="{BC25146E-85AE-3149-A543-55762501F9B2}" destId="{55E772FF-6C54-C444-9B97-A86B5EA169B6}" srcOrd="1" destOrd="0" presId="urn:microsoft.com/office/officeart/2005/8/layout/hierarchy1"/>
    <dgm:cxn modelId="{EE6DBBD5-BB68-3C4B-93A0-2961A19B4094}" type="presParOf" srcId="{30DE3F91-EFB8-E44E-AE4A-9C5215D69E01}" destId="{736C56F0-7B23-2347-9E80-256B3709C9C4}" srcOrd="1" destOrd="0" presId="urn:microsoft.com/office/officeart/2005/8/layout/hierarchy1"/>
    <dgm:cxn modelId="{E9F99223-3F08-6D4E-A58D-CE644FFA9C0A}" type="presParOf" srcId="{0FB9A8BB-E5BD-8A46-95CD-66CED4A37395}" destId="{4E08971B-4C6F-6047-83A2-CA0C45BE518C}" srcOrd="1" destOrd="0" presId="urn:microsoft.com/office/officeart/2005/8/layout/hierarchy1"/>
    <dgm:cxn modelId="{C444D785-F2B4-D544-94ED-A1C048793EA4}" type="presParOf" srcId="{4E08971B-4C6F-6047-83A2-CA0C45BE518C}" destId="{29BEA8E8-BD62-3440-AD2B-EB54CDF0D005}" srcOrd="0" destOrd="0" presId="urn:microsoft.com/office/officeart/2005/8/layout/hierarchy1"/>
    <dgm:cxn modelId="{F30E41AF-8E97-7948-BF01-70AF9233A294}" type="presParOf" srcId="{29BEA8E8-BD62-3440-AD2B-EB54CDF0D005}" destId="{CD369348-637A-784E-8701-379CAB706B3C}" srcOrd="0" destOrd="0" presId="urn:microsoft.com/office/officeart/2005/8/layout/hierarchy1"/>
    <dgm:cxn modelId="{DD775D10-0A51-4345-9C69-D441FF269E55}" type="presParOf" srcId="{29BEA8E8-BD62-3440-AD2B-EB54CDF0D005}" destId="{6DEEEEA5-17C0-C142-A675-6ECC648AAC1F}" srcOrd="1" destOrd="0" presId="urn:microsoft.com/office/officeart/2005/8/layout/hierarchy1"/>
    <dgm:cxn modelId="{5FE24BE5-AC63-304D-8BE0-C3B4A66AAAC5}" type="presParOf" srcId="{4E08971B-4C6F-6047-83A2-CA0C45BE518C}" destId="{456D7439-4101-A443-A453-E72EE8EB4A02}" srcOrd="1" destOrd="0" presId="urn:microsoft.com/office/officeart/2005/8/layout/hierarchy1"/>
    <dgm:cxn modelId="{03FD8886-5E79-3641-9128-DE187E94A7E2}" type="presParOf" srcId="{0FB9A8BB-E5BD-8A46-95CD-66CED4A37395}" destId="{E6B5B961-61FE-F04D-A5FD-1BA522D3BF68}" srcOrd="2" destOrd="0" presId="urn:microsoft.com/office/officeart/2005/8/layout/hierarchy1"/>
    <dgm:cxn modelId="{36739E09-B134-944B-A116-C20AA2BDACB2}" type="presParOf" srcId="{E6B5B961-61FE-F04D-A5FD-1BA522D3BF68}" destId="{C10C2608-B0D9-4C4F-A3DD-FAB0636CD27C}" srcOrd="0" destOrd="0" presId="urn:microsoft.com/office/officeart/2005/8/layout/hierarchy1"/>
    <dgm:cxn modelId="{66D70074-E9DD-3943-B148-8F168A16D22C}" type="presParOf" srcId="{C10C2608-B0D9-4C4F-A3DD-FAB0636CD27C}" destId="{21E046E4-5EB6-5940-A84D-36DA527A11EF}" srcOrd="0" destOrd="0" presId="urn:microsoft.com/office/officeart/2005/8/layout/hierarchy1"/>
    <dgm:cxn modelId="{8A808D67-19B1-5E42-8B00-98521C309495}" type="presParOf" srcId="{C10C2608-B0D9-4C4F-A3DD-FAB0636CD27C}" destId="{48778BAD-F0BA-D448-AE9C-62482339E04C}" srcOrd="1" destOrd="0" presId="urn:microsoft.com/office/officeart/2005/8/layout/hierarchy1"/>
    <dgm:cxn modelId="{3646988E-698D-CC4E-8690-A2C0CF06BFFA}" type="presParOf" srcId="{E6B5B961-61FE-F04D-A5FD-1BA522D3BF68}" destId="{DE974510-FBE7-DD4E-ACAD-62108F591300}"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2C63EF-2BE7-4E73-B422-AC56657FCF2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9E6D01C-D8BA-4217-B84A-E7E605956A25}">
      <dgm:prSet/>
      <dgm:spPr/>
      <dgm:t>
        <a:bodyPr/>
        <a:lstStyle/>
        <a:p>
          <a:pPr>
            <a:lnSpc>
              <a:spcPct val="100000"/>
            </a:lnSpc>
          </a:pPr>
          <a:r>
            <a:rPr lang="en-US"/>
            <a:t>VADER: Rule-based quick scoring.</a:t>
          </a:r>
        </a:p>
      </dgm:t>
    </dgm:pt>
    <dgm:pt modelId="{AC3A40FE-DA5B-41C1-8504-45B10922DD6F}" type="parTrans" cxnId="{3B1E6EE9-220F-4FB4-BCCC-B8B3DDC77725}">
      <dgm:prSet/>
      <dgm:spPr/>
      <dgm:t>
        <a:bodyPr/>
        <a:lstStyle/>
        <a:p>
          <a:endParaRPr lang="en-US"/>
        </a:p>
      </dgm:t>
    </dgm:pt>
    <dgm:pt modelId="{1EF31F53-6C84-4D7F-A40E-C6BABDC9D6B6}" type="sibTrans" cxnId="{3B1E6EE9-220F-4FB4-BCCC-B8B3DDC77725}">
      <dgm:prSet/>
      <dgm:spPr/>
      <dgm:t>
        <a:bodyPr/>
        <a:lstStyle/>
        <a:p>
          <a:endParaRPr lang="en-US"/>
        </a:p>
      </dgm:t>
    </dgm:pt>
    <dgm:pt modelId="{300CB3EF-A1EF-4F3E-8A7E-C0513D115E44}">
      <dgm:prSet/>
      <dgm:spPr/>
      <dgm:t>
        <a:bodyPr/>
        <a:lstStyle/>
        <a:p>
          <a:pPr>
            <a:lnSpc>
              <a:spcPct val="100000"/>
            </a:lnSpc>
          </a:pPr>
          <a:r>
            <a:rPr lang="en-US"/>
            <a:t>TF-IDF + Logistic Regression: Classical ML on text features.</a:t>
          </a:r>
        </a:p>
      </dgm:t>
    </dgm:pt>
    <dgm:pt modelId="{FE8D4619-9ADB-46A5-9D0F-397F206B67DF}" type="parTrans" cxnId="{ED048629-01E9-45F1-8B87-965B8C94C07D}">
      <dgm:prSet/>
      <dgm:spPr/>
      <dgm:t>
        <a:bodyPr/>
        <a:lstStyle/>
        <a:p>
          <a:endParaRPr lang="en-US"/>
        </a:p>
      </dgm:t>
    </dgm:pt>
    <dgm:pt modelId="{49382745-62DA-4E47-935A-36BCF3BEF3F6}" type="sibTrans" cxnId="{ED048629-01E9-45F1-8B87-965B8C94C07D}">
      <dgm:prSet/>
      <dgm:spPr/>
      <dgm:t>
        <a:bodyPr/>
        <a:lstStyle/>
        <a:p>
          <a:endParaRPr lang="en-US"/>
        </a:p>
      </dgm:t>
    </dgm:pt>
    <dgm:pt modelId="{F3314620-3BE3-4FB8-B378-1A58B0C902E8}">
      <dgm:prSet/>
      <dgm:spPr/>
      <dgm:t>
        <a:bodyPr/>
        <a:lstStyle/>
        <a:p>
          <a:pPr>
            <a:lnSpc>
              <a:spcPct val="100000"/>
            </a:lnSpc>
          </a:pPr>
          <a:r>
            <a:rPr lang="en-US"/>
            <a:t>BERT: Deep contextual embeddings and fine-tuning for emotional detection.</a:t>
          </a:r>
        </a:p>
      </dgm:t>
    </dgm:pt>
    <dgm:pt modelId="{15BD3D42-C30D-45AB-A908-08EB311C4549}" type="parTrans" cxnId="{B70CBDEA-7226-4FF0-B827-161A1D48B80C}">
      <dgm:prSet/>
      <dgm:spPr/>
      <dgm:t>
        <a:bodyPr/>
        <a:lstStyle/>
        <a:p>
          <a:endParaRPr lang="en-US"/>
        </a:p>
      </dgm:t>
    </dgm:pt>
    <dgm:pt modelId="{EA6D2634-0092-4EC7-BC2E-02AB814BF6A4}" type="sibTrans" cxnId="{B70CBDEA-7226-4FF0-B827-161A1D48B80C}">
      <dgm:prSet/>
      <dgm:spPr/>
      <dgm:t>
        <a:bodyPr/>
        <a:lstStyle/>
        <a:p>
          <a:endParaRPr lang="en-US"/>
        </a:p>
      </dgm:t>
    </dgm:pt>
    <dgm:pt modelId="{EC78452E-00AC-4E84-95EC-16220C5653A5}" type="pres">
      <dgm:prSet presAssocID="{892C63EF-2BE7-4E73-B422-AC56657FCF28}" presName="root" presStyleCnt="0">
        <dgm:presLayoutVars>
          <dgm:dir/>
          <dgm:resizeHandles val="exact"/>
        </dgm:presLayoutVars>
      </dgm:prSet>
      <dgm:spPr/>
    </dgm:pt>
    <dgm:pt modelId="{BF0E8B78-323D-41C6-92AB-36A2E9CCBDE3}" type="pres">
      <dgm:prSet presAssocID="{A9E6D01C-D8BA-4217-B84A-E7E605956A25}" presName="compNode" presStyleCnt="0"/>
      <dgm:spPr/>
    </dgm:pt>
    <dgm:pt modelId="{55E8B5A6-2256-4497-B720-C0C10F5AEF2F}" type="pres">
      <dgm:prSet presAssocID="{A9E6D01C-D8BA-4217-B84A-E7E605956A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673F919F-30C4-4D10-8AD8-5477FB90DA6E}" type="pres">
      <dgm:prSet presAssocID="{A9E6D01C-D8BA-4217-B84A-E7E605956A25}" presName="spaceRect" presStyleCnt="0"/>
      <dgm:spPr/>
    </dgm:pt>
    <dgm:pt modelId="{F1C9D51C-0871-4862-B42E-9237462FE376}" type="pres">
      <dgm:prSet presAssocID="{A9E6D01C-D8BA-4217-B84A-E7E605956A25}" presName="textRect" presStyleLbl="revTx" presStyleIdx="0" presStyleCnt="3">
        <dgm:presLayoutVars>
          <dgm:chMax val="1"/>
          <dgm:chPref val="1"/>
        </dgm:presLayoutVars>
      </dgm:prSet>
      <dgm:spPr/>
    </dgm:pt>
    <dgm:pt modelId="{E30175D2-50D9-43D2-B47B-75A9DEC2E0B2}" type="pres">
      <dgm:prSet presAssocID="{1EF31F53-6C84-4D7F-A40E-C6BABDC9D6B6}" presName="sibTrans" presStyleCnt="0"/>
      <dgm:spPr/>
    </dgm:pt>
    <dgm:pt modelId="{4B219E69-6BE0-44D6-BD94-5A06905EEB61}" type="pres">
      <dgm:prSet presAssocID="{300CB3EF-A1EF-4F3E-8A7E-C0513D115E44}" presName="compNode" presStyleCnt="0"/>
      <dgm:spPr/>
    </dgm:pt>
    <dgm:pt modelId="{D9479AC1-C26D-4041-91B2-C85E4F9F55FE}" type="pres">
      <dgm:prSet presAssocID="{300CB3EF-A1EF-4F3E-8A7E-C0513D115E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14CB02AD-FABB-46F8-BF50-7DC9D4C07B08}" type="pres">
      <dgm:prSet presAssocID="{300CB3EF-A1EF-4F3E-8A7E-C0513D115E44}" presName="spaceRect" presStyleCnt="0"/>
      <dgm:spPr/>
    </dgm:pt>
    <dgm:pt modelId="{9C30E61D-9768-45B1-92DF-D4E8476335B3}" type="pres">
      <dgm:prSet presAssocID="{300CB3EF-A1EF-4F3E-8A7E-C0513D115E44}" presName="textRect" presStyleLbl="revTx" presStyleIdx="1" presStyleCnt="3">
        <dgm:presLayoutVars>
          <dgm:chMax val="1"/>
          <dgm:chPref val="1"/>
        </dgm:presLayoutVars>
      </dgm:prSet>
      <dgm:spPr/>
    </dgm:pt>
    <dgm:pt modelId="{66B7AB24-7FBE-4BFA-B563-E39D282C1B94}" type="pres">
      <dgm:prSet presAssocID="{49382745-62DA-4E47-935A-36BCF3BEF3F6}" presName="sibTrans" presStyleCnt="0"/>
      <dgm:spPr/>
    </dgm:pt>
    <dgm:pt modelId="{13AD6164-4DD1-435C-BA9C-7DE2E264DBA7}" type="pres">
      <dgm:prSet presAssocID="{F3314620-3BE3-4FB8-B378-1A58B0C902E8}" presName="compNode" presStyleCnt="0"/>
      <dgm:spPr/>
    </dgm:pt>
    <dgm:pt modelId="{60CFAD19-77B0-4C9D-A081-91B157D7B135}" type="pres">
      <dgm:prSet presAssocID="{F3314620-3BE3-4FB8-B378-1A58B0C902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yes"/>
        </a:ext>
      </dgm:extLst>
    </dgm:pt>
    <dgm:pt modelId="{BAAA84D5-45EA-4AA2-B5CD-8EA921927F60}" type="pres">
      <dgm:prSet presAssocID="{F3314620-3BE3-4FB8-B378-1A58B0C902E8}" presName="spaceRect" presStyleCnt="0"/>
      <dgm:spPr/>
    </dgm:pt>
    <dgm:pt modelId="{AC92EB8E-B8C4-410A-A27B-16A251242537}" type="pres">
      <dgm:prSet presAssocID="{F3314620-3BE3-4FB8-B378-1A58B0C902E8}" presName="textRect" presStyleLbl="revTx" presStyleIdx="2" presStyleCnt="3">
        <dgm:presLayoutVars>
          <dgm:chMax val="1"/>
          <dgm:chPref val="1"/>
        </dgm:presLayoutVars>
      </dgm:prSet>
      <dgm:spPr/>
    </dgm:pt>
  </dgm:ptLst>
  <dgm:cxnLst>
    <dgm:cxn modelId="{62913409-B221-44E5-8B3E-7F53D53CDADB}" type="presOf" srcId="{F3314620-3BE3-4FB8-B378-1A58B0C902E8}" destId="{AC92EB8E-B8C4-410A-A27B-16A251242537}" srcOrd="0" destOrd="0" presId="urn:microsoft.com/office/officeart/2018/2/layout/IconLabelList"/>
    <dgm:cxn modelId="{ED048629-01E9-45F1-8B87-965B8C94C07D}" srcId="{892C63EF-2BE7-4E73-B422-AC56657FCF28}" destId="{300CB3EF-A1EF-4F3E-8A7E-C0513D115E44}" srcOrd="1" destOrd="0" parTransId="{FE8D4619-9ADB-46A5-9D0F-397F206B67DF}" sibTransId="{49382745-62DA-4E47-935A-36BCF3BEF3F6}"/>
    <dgm:cxn modelId="{C5D0FA69-BA40-4054-8E2A-B279AF0955EA}" type="presOf" srcId="{A9E6D01C-D8BA-4217-B84A-E7E605956A25}" destId="{F1C9D51C-0871-4862-B42E-9237462FE376}" srcOrd="0" destOrd="0" presId="urn:microsoft.com/office/officeart/2018/2/layout/IconLabelList"/>
    <dgm:cxn modelId="{A114C8DA-5CE6-4D93-99C1-C97054BC1954}" type="presOf" srcId="{300CB3EF-A1EF-4F3E-8A7E-C0513D115E44}" destId="{9C30E61D-9768-45B1-92DF-D4E8476335B3}" srcOrd="0" destOrd="0" presId="urn:microsoft.com/office/officeart/2018/2/layout/IconLabelList"/>
    <dgm:cxn modelId="{3B1E6EE9-220F-4FB4-BCCC-B8B3DDC77725}" srcId="{892C63EF-2BE7-4E73-B422-AC56657FCF28}" destId="{A9E6D01C-D8BA-4217-B84A-E7E605956A25}" srcOrd="0" destOrd="0" parTransId="{AC3A40FE-DA5B-41C1-8504-45B10922DD6F}" sibTransId="{1EF31F53-6C84-4D7F-A40E-C6BABDC9D6B6}"/>
    <dgm:cxn modelId="{B70CBDEA-7226-4FF0-B827-161A1D48B80C}" srcId="{892C63EF-2BE7-4E73-B422-AC56657FCF28}" destId="{F3314620-3BE3-4FB8-B378-1A58B0C902E8}" srcOrd="2" destOrd="0" parTransId="{15BD3D42-C30D-45AB-A908-08EB311C4549}" sibTransId="{EA6D2634-0092-4EC7-BC2E-02AB814BF6A4}"/>
    <dgm:cxn modelId="{F4F027F2-B829-49C8-A27A-9600D449BB63}" type="presOf" srcId="{892C63EF-2BE7-4E73-B422-AC56657FCF28}" destId="{EC78452E-00AC-4E84-95EC-16220C5653A5}" srcOrd="0" destOrd="0" presId="urn:microsoft.com/office/officeart/2018/2/layout/IconLabelList"/>
    <dgm:cxn modelId="{856B745F-7AA0-4903-A0C2-A60254760EA9}" type="presParOf" srcId="{EC78452E-00AC-4E84-95EC-16220C5653A5}" destId="{BF0E8B78-323D-41C6-92AB-36A2E9CCBDE3}" srcOrd="0" destOrd="0" presId="urn:microsoft.com/office/officeart/2018/2/layout/IconLabelList"/>
    <dgm:cxn modelId="{1FBF1F7D-C097-428B-BCE9-B7D8A8DBC373}" type="presParOf" srcId="{BF0E8B78-323D-41C6-92AB-36A2E9CCBDE3}" destId="{55E8B5A6-2256-4497-B720-C0C10F5AEF2F}" srcOrd="0" destOrd="0" presId="urn:microsoft.com/office/officeart/2018/2/layout/IconLabelList"/>
    <dgm:cxn modelId="{EF833FC8-4BEB-4D89-9948-ABF5447CE90D}" type="presParOf" srcId="{BF0E8B78-323D-41C6-92AB-36A2E9CCBDE3}" destId="{673F919F-30C4-4D10-8AD8-5477FB90DA6E}" srcOrd="1" destOrd="0" presId="urn:microsoft.com/office/officeart/2018/2/layout/IconLabelList"/>
    <dgm:cxn modelId="{1C37FB04-B6D8-4ACA-B1CA-EA2E6EABFD0B}" type="presParOf" srcId="{BF0E8B78-323D-41C6-92AB-36A2E9CCBDE3}" destId="{F1C9D51C-0871-4862-B42E-9237462FE376}" srcOrd="2" destOrd="0" presId="urn:microsoft.com/office/officeart/2018/2/layout/IconLabelList"/>
    <dgm:cxn modelId="{662916D4-14A0-40BE-864F-8A4CC51D6D12}" type="presParOf" srcId="{EC78452E-00AC-4E84-95EC-16220C5653A5}" destId="{E30175D2-50D9-43D2-B47B-75A9DEC2E0B2}" srcOrd="1" destOrd="0" presId="urn:microsoft.com/office/officeart/2018/2/layout/IconLabelList"/>
    <dgm:cxn modelId="{5F9E38A3-3C77-40D4-819A-338B20469EBD}" type="presParOf" srcId="{EC78452E-00AC-4E84-95EC-16220C5653A5}" destId="{4B219E69-6BE0-44D6-BD94-5A06905EEB61}" srcOrd="2" destOrd="0" presId="urn:microsoft.com/office/officeart/2018/2/layout/IconLabelList"/>
    <dgm:cxn modelId="{4C214DC8-18CB-46F4-9215-4A2F15EACD37}" type="presParOf" srcId="{4B219E69-6BE0-44D6-BD94-5A06905EEB61}" destId="{D9479AC1-C26D-4041-91B2-C85E4F9F55FE}" srcOrd="0" destOrd="0" presId="urn:microsoft.com/office/officeart/2018/2/layout/IconLabelList"/>
    <dgm:cxn modelId="{DD4F7648-B5D1-4E2D-8B50-917C70DDDC05}" type="presParOf" srcId="{4B219E69-6BE0-44D6-BD94-5A06905EEB61}" destId="{14CB02AD-FABB-46F8-BF50-7DC9D4C07B08}" srcOrd="1" destOrd="0" presId="urn:microsoft.com/office/officeart/2018/2/layout/IconLabelList"/>
    <dgm:cxn modelId="{001CD66C-E5F3-4610-960A-91FE54EC76E3}" type="presParOf" srcId="{4B219E69-6BE0-44D6-BD94-5A06905EEB61}" destId="{9C30E61D-9768-45B1-92DF-D4E8476335B3}" srcOrd="2" destOrd="0" presId="urn:microsoft.com/office/officeart/2018/2/layout/IconLabelList"/>
    <dgm:cxn modelId="{FE597327-72E1-42A4-99BB-648A9F5AA5B3}" type="presParOf" srcId="{EC78452E-00AC-4E84-95EC-16220C5653A5}" destId="{66B7AB24-7FBE-4BFA-B563-E39D282C1B94}" srcOrd="3" destOrd="0" presId="urn:microsoft.com/office/officeart/2018/2/layout/IconLabelList"/>
    <dgm:cxn modelId="{1FE04573-AB73-4C99-8AC5-9A28989FA0D3}" type="presParOf" srcId="{EC78452E-00AC-4E84-95EC-16220C5653A5}" destId="{13AD6164-4DD1-435C-BA9C-7DE2E264DBA7}" srcOrd="4" destOrd="0" presId="urn:microsoft.com/office/officeart/2018/2/layout/IconLabelList"/>
    <dgm:cxn modelId="{F117C9A2-7FCE-41AB-B710-6A188BE8861A}" type="presParOf" srcId="{13AD6164-4DD1-435C-BA9C-7DE2E264DBA7}" destId="{60CFAD19-77B0-4C9D-A081-91B157D7B135}" srcOrd="0" destOrd="0" presId="urn:microsoft.com/office/officeart/2018/2/layout/IconLabelList"/>
    <dgm:cxn modelId="{56E2DA54-7959-4A82-8D72-B2FF25020DCF}" type="presParOf" srcId="{13AD6164-4DD1-435C-BA9C-7DE2E264DBA7}" destId="{BAAA84D5-45EA-4AA2-B5CD-8EA921927F60}" srcOrd="1" destOrd="0" presId="urn:microsoft.com/office/officeart/2018/2/layout/IconLabelList"/>
    <dgm:cxn modelId="{CD342346-E1F0-47F7-ADC5-72E7F9CC939F}" type="presParOf" srcId="{13AD6164-4DD1-435C-BA9C-7DE2E264DBA7}" destId="{AC92EB8E-B8C4-410A-A27B-16A25124253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2D8826-70B9-4DA2-BD1C-7D406329F784}"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6D827951-4867-4E36-A471-8CA66AED7DAE}">
      <dgm:prSet/>
      <dgm:spPr/>
      <dgm:t>
        <a:bodyPr/>
        <a:lstStyle/>
        <a:p>
          <a:r>
            <a:rPr lang="en-US"/>
            <a:t>Lightweight, no training needed.</a:t>
          </a:r>
        </a:p>
      </dgm:t>
    </dgm:pt>
    <dgm:pt modelId="{D32B58AF-260B-450B-A94C-A6A8CDBC3014}" type="parTrans" cxnId="{8641E152-786A-4DA1-9221-4C5142A26E95}">
      <dgm:prSet/>
      <dgm:spPr/>
      <dgm:t>
        <a:bodyPr/>
        <a:lstStyle/>
        <a:p>
          <a:endParaRPr lang="en-US"/>
        </a:p>
      </dgm:t>
    </dgm:pt>
    <dgm:pt modelId="{3CE5DA5B-FEDC-45D5-A590-86989C461209}" type="sibTrans" cxnId="{8641E152-786A-4DA1-9221-4C5142A26E95}">
      <dgm:prSet/>
      <dgm:spPr/>
      <dgm:t>
        <a:bodyPr/>
        <a:lstStyle/>
        <a:p>
          <a:endParaRPr lang="en-US"/>
        </a:p>
      </dgm:t>
    </dgm:pt>
    <dgm:pt modelId="{A1F5BB90-4A75-4928-9644-E58AB33C098D}">
      <dgm:prSet/>
      <dgm:spPr/>
      <dgm:t>
        <a:bodyPr/>
        <a:lstStyle/>
        <a:p>
          <a:r>
            <a:rPr lang="en-US"/>
            <a:t>Good for fast estimations.</a:t>
          </a:r>
        </a:p>
      </dgm:t>
    </dgm:pt>
    <dgm:pt modelId="{6DF4C314-AB52-4E97-A43F-23D246DB6A63}" type="parTrans" cxnId="{8BC5FD9D-C9D4-45B5-9C30-81A3D11A777C}">
      <dgm:prSet/>
      <dgm:spPr/>
      <dgm:t>
        <a:bodyPr/>
        <a:lstStyle/>
        <a:p>
          <a:endParaRPr lang="en-US"/>
        </a:p>
      </dgm:t>
    </dgm:pt>
    <dgm:pt modelId="{9601C621-B47D-4B28-9D1D-4DB481B6ADDD}" type="sibTrans" cxnId="{8BC5FD9D-C9D4-45B5-9C30-81A3D11A777C}">
      <dgm:prSet/>
      <dgm:spPr/>
      <dgm:t>
        <a:bodyPr/>
        <a:lstStyle/>
        <a:p>
          <a:endParaRPr lang="en-US"/>
        </a:p>
      </dgm:t>
    </dgm:pt>
    <dgm:pt modelId="{868BB63F-83C7-4632-8EBA-C95AB881A4C7}">
      <dgm:prSet/>
      <dgm:spPr/>
      <dgm:t>
        <a:bodyPr/>
        <a:lstStyle/>
        <a:p>
          <a:r>
            <a:rPr lang="en-US"/>
            <a:t>Struggles with sarcasm, context-heavy reviews.</a:t>
          </a:r>
        </a:p>
      </dgm:t>
    </dgm:pt>
    <dgm:pt modelId="{4413FDEB-888F-4885-8954-812047769E40}" type="parTrans" cxnId="{4BE3F3A5-44A2-40A9-B7CD-D62D05C81A83}">
      <dgm:prSet/>
      <dgm:spPr/>
      <dgm:t>
        <a:bodyPr/>
        <a:lstStyle/>
        <a:p>
          <a:endParaRPr lang="en-US"/>
        </a:p>
      </dgm:t>
    </dgm:pt>
    <dgm:pt modelId="{3878AEF4-5EAE-4922-A8A6-863ACB9A363D}" type="sibTrans" cxnId="{4BE3F3A5-44A2-40A9-B7CD-D62D05C81A83}">
      <dgm:prSet/>
      <dgm:spPr/>
      <dgm:t>
        <a:bodyPr/>
        <a:lstStyle/>
        <a:p>
          <a:endParaRPr lang="en-US"/>
        </a:p>
      </dgm:t>
    </dgm:pt>
    <dgm:pt modelId="{6FDA057F-842A-A844-8E01-D9373C44D494}" type="pres">
      <dgm:prSet presAssocID="{A22D8826-70B9-4DA2-BD1C-7D406329F784}" presName="diagram" presStyleCnt="0">
        <dgm:presLayoutVars>
          <dgm:dir/>
          <dgm:resizeHandles val="exact"/>
        </dgm:presLayoutVars>
      </dgm:prSet>
      <dgm:spPr/>
    </dgm:pt>
    <dgm:pt modelId="{3F34106B-FA6A-E04D-A9D8-62DA26972BE9}" type="pres">
      <dgm:prSet presAssocID="{6D827951-4867-4E36-A471-8CA66AED7DAE}" presName="node" presStyleLbl="node1" presStyleIdx="0" presStyleCnt="3">
        <dgm:presLayoutVars>
          <dgm:bulletEnabled val="1"/>
        </dgm:presLayoutVars>
      </dgm:prSet>
      <dgm:spPr/>
    </dgm:pt>
    <dgm:pt modelId="{3981AE5E-CB9A-5247-9967-7F981D47B606}" type="pres">
      <dgm:prSet presAssocID="{3CE5DA5B-FEDC-45D5-A590-86989C461209}" presName="sibTrans" presStyleCnt="0"/>
      <dgm:spPr/>
    </dgm:pt>
    <dgm:pt modelId="{E494D3DB-3863-F145-A561-A2C63910CD03}" type="pres">
      <dgm:prSet presAssocID="{A1F5BB90-4A75-4928-9644-E58AB33C098D}" presName="node" presStyleLbl="node1" presStyleIdx="1" presStyleCnt="3">
        <dgm:presLayoutVars>
          <dgm:bulletEnabled val="1"/>
        </dgm:presLayoutVars>
      </dgm:prSet>
      <dgm:spPr/>
    </dgm:pt>
    <dgm:pt modelId="{062F20F0-3BC6-E94F-BAF6-83F528B04630}" type="pres">
      <dgm:prSet presAssocID="{9601C621-B47D-4B28-9D1D-4DB481B6ADDD}" presName="sibTrans" presStyleCnt="0"/>
      <dgm:spPr/>
    </dgm:pt>
    <dgm:pt modelId="{452DFF9C-8ACC-F547-9315-950851D9015B}" type="pres">
      <dgm:prSet presAssocID="{868BB63F-83C7-4632-8EBA-C95AB881A4C7}" presName="node" presStyleLbl="node1" presStyleIdx="2" presStyleCnt="3">
        <dgm:presLayoutVars>
          <dgm:bulletEnabled val="1"/>
        </dgm:presLayoutVars>
      </dgm:prSet>
      <dgm:spPr/>
    </dgm:pt>
  </dgm:ptLst>
  <dgm:cxnLst>
    <dgm:cxn modelId="{8641E152-786A-4DA1-9221-4C5142A26E95}" srcId="{A22D8826-70B9-4DA2-BD1C-7D406329F784}" destId="{6D827951-4867-4E36-A471-8CA66AED7DAE}" srcOrd="0" destOrd="0" parTransId="{D32B58AF-260B-450B-A94C-A6A8CDBC3014}" sibTransId="{3CE5DA5B-FEDC-45D5-A590-86989C461209}"/>
    <dgm:cxn modelId="{EF5BD36C-73D4-D44D-9AAC-95738611FE7E}" type="presOf" srcId="{A22D8826-70B9-4DA2-BD1C-7D406329F784}" destId="{6FDA057F-842A-A844-8E01-D9373C44D494}" srcOrd="0" destOrd="0" presId="urn:microsoft.com/office/officeart/2005/8/layout/default"/>
    <dgm:cxn modelId="{DC883B82-575F-0A49-B4B6-88DE05C90B56}" type="presOf" srcId="{6D827951-4867-4E36-A471-8CA66AED7DAE}" destId="{3F34106B-FA6A-E04D-A9D8-62DA26972BE9}" srcOrd="0" destOrd="0" presId="urn:microsoft.com/office/officeart/2005/8/layout/default"/>
    <dgm:cxn modelId="{8BC5FD9D-C9D4-45B5-9C30-81A3D11A777C}" srcId="{A22D8826-70B9-4DA2-BD1C-7D406329F784}" destId="{A1F5BB90-4A75-4928-9644-E58AB33C098D}" srcOrd="1" destOrd="0" parTransId="{6DF4C314-AB52-4E97-A43F-23D246DB6A63}" sibTransId="{9601C621-B47D-4B28-9D1D-4DB481B6ADDD}"/>
    <dgm:cxn modelId="{4BE3F3A5-44A2-40A9-B7CD-D62D05C81A83}" srcId="{A22D8826-70B9-4DA2-BD1C-7D406329F784}" destId="{868BB63F-83C7-4632-8EBA-C95AB881A4C7}" srcOrd="2" destOrd="0" parTransId="{4413FDEB-888F-4885-8954-812047769E40}" sibTransId="{3878AEF4-5EAE-4922-A8A6-863ACB9A363D}"/>
    <dgm:cxn modelId="{11DAA9B6-125B-0146-8B41-8D379D9F9D6F}" type="presOf" srcId="{868BB63F-83C7-4632-8EBA-C95AB881A4C7}" destId="{452DFF9C-8ACC-F547-9315-950851D9015B}" srcOrd="0" destOrd="0" presId="urn:microsoft.com/office/officeart/2005/8/layout/default"/>
    <dgm:cxn modelId="{46639FBE-404D-9F4F-98C5-FF2C84BFF709}" type="presOf" srcId="{A1F5BB90-4A75-4928-9644-E58AB33C098D}" destId="{E494D3DB-3863-F145-A561-A2C63910CD03}" srcOrd="0" destOrd="0" presId="urn:microsoft.com/office/officeart/2005/8/layout/default"/>
    <dgm:cxn modelId="{89437FD1-71FC-F043-9824-1F893125DCE0}" type="presParOf" srcId="{6FDA057F-842A-A844-8E01-D9373C44D494}" destId="{3F34106B-FA6A-E04D-A9D8-62DA26972BE9}" srcOrd="0" destOrd="0" presId="urn:microsoft.com/office/officeart/2005/8/layout/default"/>
    <dgm:cxn modelId="{F4131486-49B1-2D49-B4B4-68DAC5E7FF16}" type="presParOf" srcId="{6FDA057F-842A-A844-8E01-D9373C44D494}" destId="{3981AE5E-CB9A-5247-9967-7F981D47B606}" srcOrd="1" destOrd="0" presId="urn:microsoft.com/office/officeart/2005/8/layout/default"/>
    <dgm:cxn modelId="{7C8815D4-F0C4-B24F-B82E-FF89CFE3EA81}" type="presParOf" srcId="{6FDA057F-842A-A844-8E01-D9373C44D494}" destId="{E494D3DB-3863-F145-A561-A2C63910CD03}" srcOrd="2" destOrd="0" presId="urn:microsoft.com/office/officeart/2005/8/layout/default"/>
    <dgm:cxn modelId="{F3522475-648A-2F40-9208-712C89C89C5F}" type="presParOf" srcId="{6FDA057F-842A-A844-8E01-D9373C44D494}" destId="{062F20F0-3BC6-E94F-BAF6-83F528B04630}" srcOrd="3" destOrd="0" presId="urn:microsoft.com/office/officeart/2005/8/layout/default"/>
    <dgm:cxn modelId="{5447CD78-AB86-EA4F-92B3-6DD7F3C7419F}" type="presParOf" srcId="{6FDA057F-842A-A844-8E01-D9373C44D494}" destId="{452DFF9C-8ACC-F547-9315-950851D9015B}" srcOrd="4"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455A1E-D87C-4080-AD0D-21047EC96A94}"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4C4FA5B9-DCBD-4A9D-9368-4EE438DAED5D}">
      <dgm:prSet/>
      <dgm:spPr/>
      <dgm:t>
        <a:bodyPr/>
        <a:lstStyle/>
        <a:p>
          <a:r>
            <a:rPr lang="en-US"/>
            <a:t>Transform text to vector space using TF-IDF.</a:t>
          </a:r>
        </a:p>
      </dgm:t>
    </dgm:pt>
    <dgm:pt modelId="{8DB27380-DA8C-41CA-A352-C124D51FA0DF}" type="parTrans" cxnId="{5AF90815-EE9D-4E41-8FB7-5B6C26E8B314}">
      <dgm:prSet/>
      <dgm:spPr/>
      <dgm:t>
        <a:bodyPr/>
        <a:lstStyle/>
        <a:p>
          <a:endParaRPr lang="en-US"/>
        </a:p>
      </dgm:t>
    </dgm:pt>
    <dgm:pt modelId="{6649935E-4568-40BD-A608-7701730EA094}" type="sibTrans" cxnId="{5AF90815-EE9D-4E41-8FB7-5B6C26E8B314}">
      <dgm:prSet/>
      <dgm:spPr/>
      <dgm:t>
        <a:bodyPr/>
        <a:lstStyle/>
        <a:p>
          <a:endParaRPr lang="en-US"/>
        </a:p>
      </dgm:t>
    </dgm:pt>
    <dgm:pt modelId="{08C5F00D-2768-475F-83FB-0F84E63A074F}">
      <dgm:prSet/>
      <dgm:spPr/>
      <dgm:t>
        <a:bodyPr/>
        <a:lstStyle/>
        <a:p>
          <a:r>
            <a:rPr lang="en-US"/>
            <a:t>Logistic Regression classifier predicts polarity.</a:t>
          </a:r>
        </a:p>
      </dgm:t>
    </dgm:pt>
    <dgm:pt modelId="{CB1B1EBE-45BF-431F-A81C-E91CCC7A4462}" type="parTrans" cxnId="{07A05B38-BE7C-4308-A51D-3EAB632E8F6C}">
      <dgm:prSet/>
      <dgm:spPr/>
      <dgm:t>
        <a:bodyPr/>
        <a:lstStyle/>
        <a:p>
          <a:endParaRPr lang="en-US"/>
        </a:p>
      </dgm:t>
    </dgm:pt>
    <dgm:pt modelId="{3F52C795-45C8-4143-A0C5-970BA938E8E0}" type="sibTrans" cxnId="{07A05B38-BE7C-4308-A51D-3EAB632E8F6C}">
      <dgm:prSet/>
      <dgm:spPr/>
      <dgm:t>
        <a:bodyPr/>
        <a:lstStyle/>
        <a:p>
          <a:endParaRPr lang="en-US"/>
        </a:p>
      </dgm:t>
    </dgm:pt>
    <dgm:pt modelId="{9154918C-8D35-4FB4-8AC2-968C0B89A41A}">
      <dgm:prSet/>
      <dgm:spPr/>
      <dgm:t>
        <a:bodyPr/>
        <a:lstStyle/>
        <a:p>
          <a:r>
            <a:rPr lang="en-US"/>
            <a:t>Good accuracy (~81.7%), interpretable results.</a:t>
          </a:r>
        </a:p>
      </dgm:t>
    </dgm:pt>
    <dgm:pt modelId="{9232F46B-B1C6-48A1-A265-C22318E8D1F6}" type="parTrans" cxnId="{761FD0ED-71DC-4246-BF33-939B78A921E9}">
      <dgm:prSet/>
      <dgm:spPr/>
      <dgm:t>
        <a:bodyPr/>
        <a:lstStyle/>
        <a:p>
          <a:endParaRPr lang="en-US"/>
        </a:p>
      </dgm:t>
    </dgm:pt>
    <dgm:pt modelId="{EDF478BF-FC97-4617-88EA-9EFDB691E3BA}" type="sibTrans" cxnId="{761FD0ED-71DC-4246-BF33-939B78A921E9}">
      <dgm:prSet/>
      <dgm:spPr/>
      <dgm:t>
        <a:bodyPr/>
        <a:lstStyle/>
        <a:p>
          <a:endParaRPr lang="en-US"/>
        </a:p>
      </dgm:t>
    </dgm:pt>
    <dgm:pt modelId="{393D2DAC-498E-D84F-A92F-1276B89B43F1}" type="pres">
      <dgm:prSet presAssocID="{94455A1E-D87C-4080-AD0D-21047EC96A94}" presName="diagram" presStyleCnt="0">
        <dgm:presLayoutVars>
          <dgm:chPref val="1"/>
          <dgm:dir/>
          <dgm:animOne val="branch"/>
          <dgm:animLvl val="lvl"/>
          <dgm:resizeHandles/>
        </dgm:presLayoutVars>
      </dgm:prSet>
      <dgm:spPr/>
    </dgm:pt>
    <dgm:pt modelId="{3BE17C3E-AA63-1C4A-B0C6-C31BCF96212C}" type="pres">
      <dgm:prSet presAssocID="{4C4FA5B9-DCBD-4A9D-9368-4EE438DAED5D}" presName="root" presStyleCnt="0"/>
      <dgm:spPr/>
    </dgm:pt>
    <dgm:pt modelId="{4B68DFA7-1C80-474D-AA49-01C396F4BFD2}" type="pres">
      <dgm:prSet presAssocID="{4C4FA5B9-DCBD-4A9D-9368-4EE438DAED5D}" presName="rootComposite" presStyleCnt="0"/>
      <dgm:spPr/>
    </dgm:pt>
    <dgm:pt modelId="{8CDC36EB-C123-0945-8A7D-D256DCED18AD}" type="pres">
      <dgm:prSet presAssocID="{4C4FA5B9-DCBD-4A9D-9368-4EE438DAED5D}" presName="rootText" presStyleLbl="node1" presStyleIdx="0" presStyleCnt="3"/>
      <dgm:spPr/>
    </dgm:pt>
    <dgm:pt modelId="{74590C34-C4C8-034F-A2DF-484FB23B7FFB}" type="pres">
      <dgm:prSet presAssocID="{4C4FA5B9-DCBD-4A9D-9368-4EE438DAED5D}" presName="rootConnector" presStyleLbl="node1" presStyleIdx="0" presStyleCnt="3"/>
      <dgm:spPr/>
    </dgm:pt>
    <dgm:pt modelId="{F96D7E9F-C6C4-7947-A43A-5A32DAB475F2}" type="pres">
      <dgm:prSet presAssocID="{4C4FA5B9-DCBD-4A9D-9368-4EE438DAED5D}" presName="childShape" presStyleCnt="0"/>
      <dgm:spPr/>
    </dgm:pt>
    <dgm:pt modelId="{EFCAED5F-B40F-B04A-8BE3-63F81AA3AABE}" type="pres">
      <dgm:prSet presAssocID="{08C5F00D-2768-475F-83FB-0F84E63A074F}" presName="root" presStyleCnt="0"/>
      <dgm:spPr/>
    </dgm:pt>
    <dgm:pt modelId="{56635670-7A62-0C4A-8D37-76A15BC33B53}" type="pres">
      <dgm:prSet presAssocID="{08C5F00D-2768-475F-83FB-0F84E63A074F}" presName="rootComposite" presStyleCnt="0"/>
      <dgm:spPr/>
    </dgm:pt>
    <dgm:pt modelId="{BA72A253-123D-A249-92F9-E8A93F477C28}" type="pres">
      <dgm:prSet presAssocID="{08C5F00D-2768-475F-83FB-0F84E63A074F}" presName="rootText" presStyleLbl="node1" presStyleIdx="1" presStyleCnt="3"/>
      <dgm:spPr/>
    </dgm:pt>
    <dgm:pt modelId="{EF5CAE94-FD88-EC40-940E-C4B9D8F9C29B}" type="pres">
      <dgm:prSet presAssocID="{08C5F00D-2768-475F-83FB-0F84E63A074F}" presName="rootConnector" presStyleLbl="node1" presStyleIdx="1" presStyleCnt="3"/>
      <dgm:spPr/>
    </dgm:pt>
    <dgm:pt modelId="{B231AA7A-C02D-EE45-B78E-CE1E8867B17E}" type="pres">
      <dgm:prSet presAssocID="{08C5F00D-2768-475F-83FB-0F84E63A074F}" presName="childShape" presStyleCnt="0"/>
      <dgm:spPr/>
    </dgm:pt>
    <dgm:pt modelId="{E6D243F5-EB9D-8548-94BC-C825A6B08EC8}" type="pres">
      <dgm:prSet presAssocID="{9154918C-8D35-4FB4-8AC2-968C0B89A41A}" presName="root" presStyleCnt="0"/>
      <dgm:spPr/>
    </dgm:pt>
    <dgm:pt modelId="{16774368-B08D-4342-97F8-2A47B55AE63B}" type="pres">
      <dgm:prSet presAssocID="{9154918C-8D35-4FB4-8AC2-968C0B89A41A}" presName="rootComposite" presStyleCnt="0"/>
      <dgm:spPr/>
    </dgm:pt>
    <dgm:pt modelId="{3BA29B9C-0642-8044-A6A7-69B5549BB791}" type="pres">
      <dgm:prSet presAssocID="{9154918C-8D35-4FB4-8AC2-968C0B89A41A}" presName="rootText" presStyleLbl="node1" presStyleIdx="2" presStyleCnt="3"/>
      <dgm:spPr/>
    </dgm:pt>
    <dgm:pt modelId="{5FA8D88C-B000-4249-B9B7-A18FCC00D29F}" type="pres">
      <dgm:prSet presAssocID="{9154918C-8D35-4FB4-8AC2-968C0B89A41A}" presName="rootConnector" presStyleLbl="node1" presStyleIdx="2" presStyleCnt="3"/>
      <dgm:spPr/>
    </dgm:pt>
    <dgm:pt modelId="{D39A039F-90B5-4D48-B0A5-FFF477F4FD7C}" type="pres">
      <dgm:prSet presAssocID="{9154918C-8D35-4FB4-8AC2-968C0B89A41A}" presName="childShape" presStyleCnt="0"/>
      <dgm:spPr/>
    </dgm:pt>
  </dgm:ptLst>
  <dgm:cxnLst>
    <dgm:cxn modelId="{AF877600-8DB8-3947-9E1A-9ABE2684139F}" type="presOf" srcId="{08C5F00D-2768-475F-83FB-0F84E63A074F}" destId="{EF5CAE94-FD88-EC40-940E-C4B9D8F9C29B}" srcOrd="1" destOrd="0" presId="urn:microsoft.com/office/officeart/2005/8/layout/hierarchy3"/>
    <dgm:cxn modelId="{5AF90815-EE9D-4E41-8FB7-5B6C26E8B314}" srcId="{94455A1E-D87C-4080-AD0D-21047EC96A94}" destId="{4C4FA5B9-DCBD-4A9D-9368-4EE438DAED5D}" srcOrd="0" destOrd="0" parTransId="{8DB27380-DA8C-41CA-A352-C124D51FA0DF}" sibTransId="{6649935E-4568-40BD-A608-7701730EA094}"/>
    <dgm:cxn modelId="{07A05B38-BE7C-4308-A51D-3EAB632E8F6C}" srcId="{94455A1E-D87C-4080-AD0D-21047EC96A94}" destId="{08C5F00D-2768-475F-83FB-0F84E63A074F}" srcOrd="1" destOrd="0" parTransId="{CB1B1EBE-45BF-431F-A81C-E91CCC7A4462}" sibTransId="{3F52C795-45C8-4143-A0C5-970BA938E8E0}"/>
    <dgm:cxn modelId="{7451503F-0325-114C-B004-614B509BF52C}" type="presOf" srcId="{4C4FA5B9-DCBD-4A9D-9368-4EE438DAED5D}" destId="{74590C34-C4C8-034F-A2DF-484FB23B7FFB}" srcOrd="1" destOrd="0" presId="urn:microsoft.com/office/officeart/2005/8/layout/hierarchy3"/>
    <dgm:cxn modelId="{C11D1D50-0162-8347-8532-FFACBA32C46D}" type="presOf" srcId="{08C5F00D-2768-475F-83FB-0F84E63A074F}" destId="{BA72A253-123D-A249-92F9-E8A93F477C28}" srcOrd="0" destOrd="0" presId="urn:microsoft.com/office/officeart/2005/8/layout/hierarchy3"/>
    <dgm:cxn modelId="{E2498850-68AC-EE46-A092-221D3F2EE3C3}" type="presOf" srcId="{4C4FA5B9-DCBD-4A9D-9368-4EE438DAED5D}" destId="{8CDC36EB-C123-0945-8A7D-D256DCED18AD}" srcOrd="0" destOrd="0" presId="urn:microsoft.com/office/officeart/2005/8/layout/hierarchy3"/>
    <dgm:cxn modelId="{CC6A8D62-F766-A440-9B81-DA5F0A62C4C0}" type="presOf" srcId="{94455A1E-D87C-4080-AD0D-21047EC96A94}" destId="{393D2DAC-498E-D84F-A92F-1276B89B43F1}" srcOrd="0" destOrd="0" presId="urn:microsoft.com/office/officeart/2005/8/layout/hierarchy3"/>
    <dgm:cxn modelId="{926E06B0-E7A2-CD45-B9DD-0438CC1B06F9}" type="presOf" srcId="{9154918C-8D35-4FB4-8AC2-968C0B89A41A}" destId="{5FA8D88C-B000-4249-B9B7-A18FCC00D29F}" srcOrd="1" destOrd="0" presId="urn:microsoft.com/office/officeart/2005/8/layout/hierarchy3"/>
    <dgm:cxn modelId="{EEF023CF-88DD-4642-9D07-8DE2D3967521}" type="presOf" srcId="{9154918C-8D35-4FB4-8AC2-968C0B89A41A}" destId="{3BA29B9C-0642-8044-A6A7-69B5549BB791}" srcOrd="0" destOrd="0" presId="urn:microsoft.com/office/officeart/2005/8/layout/hierarchy3"/>
    <dgm:cxn modelId="{761FD0ED-71DC-4246-BF33-939B78A921E9}" srcId="{94455A1E-D87C-4080-AD0D-21047EC96A94}" destId="{9154918C-8D35-4FB4-8AC2-968C0B89A41A}" srcOrd="2" destOrd="0" parTransId="{9232F46B-B1C6-48A1-A265-C22318E8D1F6}" sibTransId="{EDF478BF-FC97-4617-88EA-9EFDB691E3BA}"/>
    <dgm:cxn modelId="{6C05180A-EB2D-C74C-831D-146A7B01A583}" type="presParOf" srcId="{393D2DAC-498E-D84F-A92F-1276B89B43F1}" destId="{3BE17C3E-AA63-1C4A-B0C6-C31BCF96212C}" srcOrd="0" destOrd="0" presId="urn:microsoft.com/office/officeart/2005/8/layout/hierarchy3"/>
    <dgm:cxn modelId="{C467BDA9-18A6-E540-807C-6A1DA0F09289}" type="presParOf" srcId="{3BE17C3E-AA63-1C4A-B0C6-C31BCF96212C}" destId="{4B68DFA7-1C80-474D-AA49-01C396F4BFD2}" srcOrd="0" destOrd="0" presId="urn:microsoft.com/office/officeart/2005/8/layout/hierarchy3"/>
    <dgm:cxn modelId="{81302900-A674-2647-9D4A-73EF012BBFDD}" type="presParOf" srcId="{4B68DFA7-1C80-474D-AA49-01C396F4BFD2}" destId="{8CDC36EB-C123-0945-8A7D-D256DCED18AD}" srcOrd="0" destOrd="0" presId="urn:microsoft.com/office/officeart/2005/8/layout/hierarchy3"/>
    <dgm:cxn modelId="{29F508A5-FF91-D640-A2D6-C6D7D18CF3BE}" type="presParOf" srcId="{4B68DFA7-1C80-474D-AA49-01C396F4BFD2}" destId="{74590C34-C4C8-034F-A2DF-484FB23B7FFB}" srcOrd="1" destOrd="0" presId="urn:microsoft.com/office/officeart/2005/8/layout/hierarchy3"/>
    <dgm:cxn modelId="{6E76EE6D-5C5B-5E4E-8982-5CC6A9AC1262}" type="presParOf" srcId="{3BE17C3E-AA63-1C4A-B0C6-C31BCF96212C}" destId="{F96D7E9F-C6C4-7947-A43A-5A32DAB475F2}" srcOrd="1" destOrd="0" presId="urn:microsoft.com/office/officeart/2005/8/layout/hierarchy3"/>
    <dgm:cxn modelId="{755F2D27-6B9B-FA42-BA93-3F94CD407FD1}" type="presParOf" srcId="{393D2DAC-498E-D84F-A92F-1276B89B43F1}" destId="{EFCAED5F-B40F-B04A-8BE3-63F81AA3AABE}" srcOrd="1" destOrd="0" presId="urn:microsoft.com/office/officeart/2005/8/layout/hierarchy3"/>
    <dgm:cxn modelId="{F81719D9-26D1-C24C-A413-B29D32EDFB4F}" type="presParOf" srcId="{EFCAED5F-B40F-B04A-8BE3-63F81AA3AABE}" destId="{56635670-7A62-0C4A-8D37-76A15BC33B53}" srcOrd="0" destOrd="0" presId="urn:microsoft.com/office/officeart/2005/8/layout/hierarchy3"/>
    <dgm:cxn modelId="{797D224F-1482-5546-8650-3B7A6D11D53C}" type="presParOf" srcId="{56635670-7A62-0C4A-8D37-76A15BC33B53}" destId="{BA72A253-123D-A249-92F9-E8A93F477C28}" srcOrd="0" destOrd="0" presId="urn:microsoft.com/office/officeart/2005/8/layout/hierarchy3"/>
    <dgm:cxn modelId="{472FE82B-B8CE-FB42-A2F7-662541A894AC}" type="presParOf" srcId="{56635670-7A62-0C4A-8D37-76A15BC33B53}" destId="{EF5CAE94-FD88-EC40-940E-C4B9D8F9C29B}" srcOrd="1" destOrd="0" presId="urn:microsoft.com/office/officeart/2005/8/layout/hierarchy3"/>
    <dgm:cxn modelId="{2AD6346A-E813-144E-AB4A-13A38926D87F}" type="presParOf" srcId="{EFCAED5F-B40F-B04A-8BE3-63F81AA3AABE}" destId="{B231AA7A-C02D-EE45-B78E-CE1E8867B17E}" srcOrd="1" destOrd="0" presId="urn:microsoft.com/office/officeart/2005/8/layout/hierarchy3"/>
    <dgm:cxn modelId="{9C3E7149-077E-9A44-83FA-8AF2808C869B}" type="presParOf" srcId="{393D2DAC-498E-D84F-A92F-1276B89B43F1}" destId="{E6D243F5-EB9D-8548-94BC-C825A6B08EC8}" srcOrd="2" destOrd="0" presId="urn:microsoft.com/office/officeart/2005/8/layout/hierarchy3"/>
    <dgm:cxn modelId="{A103B577-1B34-EE40-A5F1-E4BB196A0EB2}" type="presParOf" srcId="{E6D243F5-EB9D-8548-94BC-C825A6B08EC8}" destId="{16774368-B08D-4342-97F8-2A47B55AE63B}" srcOrd="0" destOrd="0" presId="urn:microsoft.com/office/officeart/2005/8/layout/hierarchy3"/>
    <dgm:cxn modelId="{00C28E18-3E77-F84A-9B40-54AFC7372715}" type="presParOf" srcId="{16774368-B08D-4342-97F8-2A47B55AE63B}" destId="{3BA29B9C-0642-8044-A6A7-69B5549BB791}" srcOrd="0" destOrd="0" presId="urn:microsoft.com/office/officeart/2005/8/layout/hierarchy3"/>
    <dgm:cxn modelId="{0A17AFA0-D926-8A4C-A33D-DD679FC8B8C8}" type="presParOf" srcId="{16774368-B08D-4342-97F8-2A47B55AE63B}" destId="{5FA8D88C-B000-4249-B9B7-A18FCC00D29F}" srcOrd="1" destOrd="0" presId="urn:microsoft.com/office/officeart/2005/8/layout/hierarchy3"/>
    <dgm:cxn modelId="{CDE4DA45-D65D-644A-8480-938E6E9542E5}" type="presParOf" srcId="{E6D243F5-EB9D-8548-94BC-C825A6B08EC8}" destId="{D39A039F-90B5-4D48-B0A5-FFF477F4FD7C}"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133116-2A83-488D-9EC9-659AF9EB75DA}"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BD21685-E4C3-428E-BE4B-1F8E324335E0}">
      <dgm:prSet/>
      <dgm:spPr/>
      <dgm:t>
        <a:bodyPr/>
        <a:lstStyle/>
        <a:p>
          <a:r>
            <a:rPr lang="en-US"/>
            <a:t>Deep Bidirectional Encoder Representations from Transformers.</a:t>
          </a:r>
        </a:p>
      </dgm:t>
    </dgm:pt>
    <dgm:pt modelId="{5A053944-4F82-4A88-ABEB-DC4C1CFF3088}" type="parTrans" cxnId="{714EDCAA-C2E1-43DF-A686-0F91A70B0B02}">
      <dgm:prSet/>
      <dgm:spPr/>
      <dgm:t>
        <a:bodyPr/>
        <a:lstStyle/>
        <a:p>
          <a:endParaRPr lang="en-US"/>
        </a:p>
      </dgm:t>
    </dgm:pt>
    <dgm:pt modelId="{FF82B024-99B4-4F53-8C2F-69CD20077030}" type="sibTrans" cxnId="{714EDCAA-C2E1-43DF-A686-0F91A70B0B02}">
      <dgm:prSet/>
      <dgm:spPr/>
      <dgm:t>
        <a:bodyPr/>
        <a:lstStyle/>
        <a:p>
          <a:endParaRPr lang="en-US"/>
        </a:p>
      </dgm:t>
    </dgm:pt>
    <dgm:pt modelId="{1BC6657B-E3F4-4DEC-81CC-0087DA21B210}">
      <dgm:prSet/>
      <dgm:spPr/>
      <dgm:t>
        <a:bodyPr/>
        <a:lstStyle/>
        <a:p>
          <a:r>
            <a:rPr lang="en-US"/>
            <a:t>Fine-tuned on Yelp reviews for custom sentiment classification.</a:t>
          </a:r>
        </a:p>
      </dgm:t>
    </dgm:pt>
    <dgm:pt modelId="{09BE037C-2E19-4154-9AED-A438B028B2BE}" type="parTrans" cxnId="{7732FDB1-57CC-4F6C-9AA3-F87D66652D5E}">
      <dgm:prSet/>
      <dgm:spPr/>
      <dgm:t>
        <a:bodyPr/>
        <a:lstStyle/>
        <a:p>
          <a:endParaRPr lang="en-US"/>
        </a:p>
      </dgm:t>
    </dgm:pt>
    <dgm:pt modelId="{B9D0570D-46F9-4FBF-B356-79A4261A7BD5}" type="sibTrans" cxnId="{7732FDB1-57CC-4F6C-9AA3-F87D66652D5E}">
      <dgm:prSet/>
      <dgm:spPr/>
      <dgm:t>
        <a:bodyPr/>
        <a:lstStyle/>
        <a:p>
          <a:endParaRPr lang="en-US"/>
        </a:p>
      </dgm:t>
    </dgm:pt>
    <dgm:pt modelId="{6AA8E0E5-7359-4DDD-BE38-6D09FFECCD57}">
      <dgm:prSet/>
      <dgm:spPr/>
      <dgm:t>
        <a:bodyPr/>
        <a:lstStyle/>
        <a:p>
          <a:r>
            <a:rPr lang="en-US"/>
            <a:t>Achieved highest accuracy (91.5%), robust to context variations.</a:t>
          </a:r>
        </a:p>
      </dgm:t>
    </dgm:pt>
    <dgm:pt modelId="{F8FC015F-44BC-48F7-8A07-42D7193D92C5}" type="parTrans" cxnId="{2031FBB1-5D98-4D14-9070-43F6A24E398C}">
      <dgm:prSet/>
      <dgm:spPr/>
      <dgm:t>
        <a:bodyPr/>
        <a:lstStyle/>
        <a:p>
          <a:endParaRPr lang="en-US"/>
        </a:p>
      </dgm:t>
    </dgm:pt>
    <dgm:pt modelId="{08349357-15EA-400C-8757-842731211880}" type="sibTrans" cxnId="{2031FBB1-5D98-4D14-9070-43F6A24E398C}">
      <dgm:prSet/>
      <dgm:spPr/>
      <dgm:t>
        <a:bodyPr/>
        <a:lstStyle/>
        <a:p>
          <a:endParaRPr lang="en-US"/>
        </a:p>
      </dgm:t>
    </dgm:pt>
    <dgm:pt modelId="{11CF0067-65AE-43F8-874A-697250364790}" type="pres">
      <dgm:prSet presAssocID="{10133116-2A83-488D-9EC9-659AF9EB75DA}" presName="root" presStyleCnt="0">
        <dgm:presLayoutVars>
          <dgm:dir/>
          <dgm:resizeHandles val="exact"/>
        </dgm:presLayoutVars>
      </dgm:prSet>
      <dgm:spPr/>
    </dgm:pt>
    <dgm:pt modelId="{A9BBD22C-F6E8-426E-8830-DDFFE23EF61C}" type="pres">
      <dgm:prSet presAssocID="{9BD21685-E4C3-428E-BE4B-1F8E324335E0}" presName="compNode" presStyleCnt="0"/>
      <dgm:spPr/>
    </dgm:pt>
    <dgm:pt modelId="{4F5B56FA-6414-416A-8C26-F9AC44FEC6E8}" type="pres">
      <dgm:prSet presAssocID="{9BD21685-E4C3-428E-BE4B-1F8E324335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D1B18F10-3A2D-4ADB-8F87-DC79FCC6CEB6}" type="pres">
      <dgm:prSet presAssocID="{9BD21685-E4C3-428E-BE4B-1F8E324335E0}" presName="spaceRect" presStyleCnt="0"/>
      <dgm:spPr/>
    </dgm:pt>
    <dgm:pt modelId="{73A087E2-C776-4FA9-A34E-3F71DF880D09}" type="pres">
      <dgm:prSet presAssocID="{9BD21685-E4C3-428E-BE4B-1F8E324335E0}" presName="textRect" presStyleLbl="revTx" presStyleIdx="0" presStyleCnt="3">
        <dgm:presLayoutVars>
          <dgm:chMax val="1"/>
          <dgm:chPref val="1"/>
        </dgm:presLayoutVars>
      </dgm:prSet>
      <dgm:spPr/>
    </dgm:pt>
    <dgm:pt modelId="{59C0AF7B-F528-4E75-BBD1-9128A6B74B5B}" type="pres">
      <dgm:prSet presAssocID="{FF82B024-99B4-4F53-8C2F-69CD20077030}" presName="sibTrans" presStyleCnt="0"/>
      <dgm:spPr/>
    </dgm:pt>
    <dgm:pt modelId="{98D2A5B4-293B-4757-9097-4CFBC3DB985C}" type="pres">
      <dgm:prSet presAssocID="{1BC6657B-E3F4-4DEC-81CC-0087DA21B210}" presName="compNode" presStyleCnt="0"/>
      <dgm:spPr/>
    </dgm:pt>
    <dgm:pt modelId="{BAE312B3-E6D6-463D-B443-057FE314AA24}" type="pres">
      <dgm:prSet presAssocID="{1BC6657B-E3F4-4DEC-81CC-0087DA21B2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81B8FF79-6DDF-40F2-B1B7-AB440079DDDB}" type="pres">
      <dgm:prSet presAssocID="{1BC6657B-E3F4-4DEC-81CC-0087DA21B210}" presName="spaceRect" presStyleCnt="0"/>
      <dgm:spPr/>
    </dgm:pt>
    <dgm:pt modelId="{645472A9-6EB2-4F25-A3AC-DEE618AADA6B}" type="pres">
      <dgm:prSet presAssocID="{1BC6657B-E3F4-4DEC-81CC-0087DA21B210}" presName="textRect" presStyleLbl="revTx" presStyleIdx="1" presStyleCnt="3">
        <dgm:presLayoutVars>
          <dgm:chMax val="1"/>
          <dgm:chPref val="1"/>
        </dgm:presLayoutVars>
      </dgm:prSet>
      <dgm:spPr/>
    </dgm:pt>
    <dgm:pt modelId="{2CD7EC50-9AB7-4681-82DC-B2142CF0BC24}" type="pres">
      <dgm:prSet presAssocID="{B9D0570D-46F9-4FBF-B356-79A4261A7BD5}" presName="sibTrans" presStyleCnt="0"/>
      <dgm:spPr/>
    </dgm:pt>
    <dgm:pt modelId="{69597922-0257-4153-9224-AADF7702908F}" type="pres">
      <dgm:prSet presAssocID="{6AA8E0E5-7359-4DDD-BE38-6D09FFECCD57}" presName="compNode" presStyleCnt="0"/>
      <dgm:spPr/>
    </dgm:pt>
    <dgm:pt modelId="{6E72EB5D-5496-4707-9F48-53E793D2A40D}" type="pres">
      <dgm:prSet presAssocID="{6AA8E0E5-7359-4DDD-BE38-6D09FFECCD5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r"/>
        </a:ext>
      </dgm:extLst>
    </dgm:pt>
    <dgm:pt modelId="{3F42DF0E-D66A-4BEB-AF5D-128368DE2FCF}" type="pres">
      <dgm:prSet presAssocID="{6AA8E0E5-7359-4DDD-BE38-6D09FFECCD57}" presName="spaceRect" presStyleCnt="0"/>
      <dgm:spPr/>
    </dgm:pt>
    <dgm:pt modelId="{EC396F3A-77A0-46F9-831E-EE2588CB2C2B}" type="pres">
      <dgm:prSet presAssocID="{6AA8E0E5-7359-4DDD-BE38-6D09FFECCD57}" presName="textRect" presStyleLbl="revTx" presStyleIdx="2" presStyleCnt="3">
        <dgm:presLayoutVars>
          <dgm:chMax val="1"/>
          <dgm:chPref val="1"/>
        </dgm:presLayoutVars>
      </dgm:prSet>
      <dgm:spPr/>
    </dgm:pt>
  </dgm:ptLst>
  <dgm:cxnLst>
    <dgm:cxn modelId="{CC0C8461-AF43-4251-BF7A-E68341D0F49E}" type="presOf" srcId="{6AA8E0E5-7359-4DDD-BE38-6D09FFECCD57}" destId="{EC396F3A-77A0-46F9-831E-EE2588CB2C2B}" srcOrd="0" destOrd="0" presId="urn:microsoft.com/office/officeart/2018/2/layout/IconLabelList"/>
    <dgm:cxn modelId="{A1CF6C76-925B-4F23-AA43-C8256B15F42E}" type="presOf" srcId="{10133116-2A83-488D-9EC9-659AF9EB75DA}" destId="{11CF0067-65AE-43F8-874A-697250364790}" srcOrd="0" destOrd="0" presId="urn:microsoft.com/office/officeart/2018/2/layout/IconLabelList"/>
    <dgm:cxn modelId="{77BDD77B-A9B4-48D8-8852-59041AF59F39}" type="presOf" srcId="{9BD21685-E4C3-428E-BE4B-1F8E324335E0}" destId="{73A087E2-C776-4FA9-A34E-3F71DF880D09}" srcOrd="0" destOrd="0" presId="urn:microsoft.com/office/officeart/2018/2/layout/IconLabelList"/>
    <dgm:cxn modelId="{EABB60A9-71F1-4E49-89AB-18F3776E9E32}" type="presOf" srcId="{1BC6657B-E3F4-4DEC-81CC-0087DA21B210}" destId="{645472A9-6EB2-4F25-A3AC-DEE618AADA6B}" srcOrd="0" destOrd="0" presId="urn:microsoft.com/office/officeart/2018/2/layout/IconLabelList"/>
    <dgm:cxn modelId="{714EDCAA-C2E1-43DF-A686-0F91A70B0B02}" srcId="{10133116-2A83-488D-9EC9-659AF9EB75DA}" destId="{9BD21685-E4C3-428E-BE4B-1F8E324335E0}" srcOrd="0" destOrd="0" parTransId="{5A053944-4F82-4A88-ABEB-DC4C1CFF3088}" sibTransId="{FF82B024-99B4-4F53-8C2F-69CD20077030}"/>
    <dgm:cxn modelId="{2031FBB1-5D98-4D14-9070-43F6A24E398C}" srcId="{10133116-2A83-488D-9EC9-659AF9EB75DA}" destId="{6AA8E0E5-7359-4DDD-BE38-6D09FFECCD57}" srcOrd="2" destOrd="0" parTransId="{F8FC015F-44BC-48F7-8A07-42D7193D92C5}" sibTransId="{08349357-15EA-400C-8757-842731211880}"/>
    <dgm:cxn modelId="{7732FDB1-57CC-4F6C-9AA3-F87D66652D5E}" srcId="{10133116-2A83-488D-9EC9-659AF9EB75DA}" destId="{1BC6657B-E3F4-4DEC-81CC-0087DA21B210}" srcOrd="1" destOrd="0" parTransId="{09BE037C-2E19-4154-9AED-A438B028B2BE}" sibTransId="{B9D0570D-46F9-4FBF-B356-79A4261A7BD5}"/>
    <dgm:cxn modelId="{4F7C4EF8-A5F9-49B2-AAE7-0F2922C7A738}" type="presParOf" srcId="{11CF0067-65AE-43F8-874A-697250364790}" destId="{A9BBD22C-F6E8-426E-8830-DDFFE23EF61C}" srcOrd="0" destOrd="0" presId="urn:microsoft.com/office/officeart/2018/2/layout/IconLabelList"/>
    <dgm:cxn modelId="{A8FB7310-7783-4169-BC31-F9C657A761B4}" type="presParOf" srcId="{A9BBD22C-F6E8-426E-8830-DDFFE23EF61C}" destId="{4F5B56FA-6414-416A-8C26-F9AC44FEC6E8}" srcOrd="0" destOrd="0" presId="urn:microsoft.com/office/officeart/2018/2/layout/IconLabelList"/>
    <dgm:cxn modelId="{EC5F3525-FB07-4DF5-AF91-BCEA00925977}" type="presParOf" srcId="{A9BBD22C-F6E8-426E-8830-DDFFE23EF61C}" destId="{D1B18F10-3A2D-4ADB-8F87-DC79FCC6CEB6}" srcOrd="1" destOrd="0" presId="urn:microsoft.com/office/officeart/2018/2/layout/IconLabelList"/>
    <dgm:cxn modelId="{01A4F018-B9C1-4781-9701-88D43823B589}" type="presParOf" srcId="{A9BBD22C-F6E8-426E-8830-DDFFE23EF61C}" destId="{73A087E2-C776-4FA9-A34E-3F71DF880D09}" srcOrd="2" destOrd="0" presId="urn:microsoft.com/office/officeart/2018/2/layout/IconLabelList"/>
    <dgm:cxn modelId="{6567030B-8449-485E-9058-98249DEC1193}" type="presParOf" srcId="{11CF0067-65AE-43F8-874A-697250364790}" destId="{59C0AF7B-F528-4E75-BBD1-9128A6B74B5B}" srcOrd="1" destOrd="0" presId="urn:microsoft.com/office/officeart/2018/2/layout/IconLabelList"/>
    <dgm:cxn modelId="{95339F5A-082F-4326-A78B-1AD66ACA0682}" type="presParOf" srcId="{11CF0067-65AE-43F8-874A-697250364790}" destId="{98D2A5B4-293B-4757-9097-4CFBC3DB985C}" srcOrd="2" destOrd="0" presId="urn:microsoft.com/office/officeart/2018/2/layout/IconLabelList"/>
    <dgm:cxn modelId="{0C797618-A2A6-4553-B630-44488CD423F0}" type="presParOf" srcId="{98D2A5B4-293B-4757-9097-4CFBC3DB985C}" destId="{BAE312B3-E6D6-463D-B443-057FE314AA24}" srcOrd="0" destOrd="0" presId="urn:microsoft.com/office/officeart/2018/2/layout/IconLabelList"/>
    <dgm:cxn modelId="{33F2D041-322F-4FBD-8CC2-4B56526F44A7}" type="presParOf" srcId="{98D2A5B4-293B-4757-9097-4CFBC3DB985C}" destId="{81B8FF79-6DDF-40F2-B1B7-AB440079DDDB}" srcOrd="1" destOrd="0" presId="urn:microsoft.com/office/officeart/2018/2/layout/IconLabelList"/>
    <dgm:cxn modelId="{70695656-0124-4EAB-9F4C-242FD2DB628A}" type="presParOf" srcId="{98D2A5B4-293B-4757-9097-4CFBC3DB985C}" destId="{645472A9-6EB2-4F25-A3AC-DEE618AADA6B}" srcOrd="2" destOrd="0" presId="urn:microsoft.com/office/officeart/2018/2/layout/IconLabelList"/>
    <dgm:cxn modelId="{EA26848D-79E4-4D1B-AA59-3DE816F7C8DD}" type="presParOf" srcId="{11CF0067-65AE-43F8-874A-697250364790}" destId="{2CD7EC50-9AB7-4681-82DC-B2142CF0BC24}" srcOrd="3" destOrd="0" presId="urn:microsoft.com/office/officeart/2018/2/layout/IconLabelList"/>
    <dgm:cxn modelId="{769E1C8E-9389-4916-BB91-20F2BB962588}" type="presParOf" srcId="{11CF0067-65AE-43F8-874A-697250364790}" destId="{69597922-0257-4153-9224-AADF7702908F}" srcOrd="4" destOrd="0" presId="urn:microsoft.com/office/officeart/2018/2/layout/IconLabelList"/>
    <dgm:cxn modelId="{5395FEE7-3E0E-4A1D-A3BB-6673294C6935}" type="presParOf" srcId="{69597922-0257-4153-9224-AADF7702908F}" destId="{6E72EB5D-5496-4707-9F48-53E793D2A40D}" srcOrd="0" destOrd="0" presId="urn:microsoft.com/office/officeart/2018/2/layout/IconLabelList"/>
    <dgm:cxn modelId="{53A23701-BF09-4C34-8C7F-79398F26AD1A}" type="presParOf" srcId="{69597922-0257-4153-9224-AADF7702908F}" destId="{3F42DF0E-D66A-4BEB-AF5D-128368DE2FCF}" srcOrd="1" destOrd="0" presId="urn:microsoft.com/office/officeart/2018/2/layout/IconLabelList"/>
    <dgm:cxn modelId="{D71652C5-D017-4882-A269-F85B706F8B90}" type="presParOf" srcId="{69597922-0257-4153-9224-AADF7702908F}" destId="{EC396F3A-77A0-46F9-831E-EE2588CB2C2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7D0CCB8-9EC9-4DAE-A742-5B50F260FC09}"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BBC7B17-5E2C-4105-A7F9-38587463D52B}">
      <dgm:prSet/>
      <dgm:spPr/>
      <dgm:t>
        <a:bodyPr/>
        <a:lstStyle/>
        <a:p>
          <a:pPr>
            <a:defRPr cap="all"/>
          </a:pPr>
          <a:r>
            <a:rPr lang="en-US"/>
            <a:t>Collaborative Filtering via SVD captures user-restaurant interactions.</a:t>
          </a:r>
        </a:p>
      </dgm:t>
    </dgm:pt>
    <dgm:pt modelId="{33A1F572-4C33-4DCC-937C-BCC67EE3565B}" type="parTrans" cxnId="{57704900-C652-4A5A-81C7-9A1B5C081AC3}">
      <dgm:prSet/>
      <dgm:spPr/>
      <dgm:t>
        <a:bodyPr/>
        <a:lstStyle/>
        <a:p>
          <a:endParaRPr lang="en-US"/>
        </a:p>
      </dgm:t>
    </dgm:pt>
    <dgm:pt modelId="{23042666-1C9E-410A-94C6-36BBB8284D9D}" type="sibTrans" cxnId="{57704900-C652-4A5A-81C7-9A1B5C081AC3}">
      <dgm:prSet/>
      <dgm:spPr/>
      <dgm:t>
        <a:bodyPr/>
        <a:lstStyle/>
        <a:p>
          <a:endParaRPr lang="en-US"/>
        </a:p>
      </dgm:t>
    </dgm:pt>
    <dgm:pt modelId="{7BA9E7EF-B31E-457C-A83C-1DEDBA979CEB}">
      <dgm:prSet/>
      <dgm:spPr/>
      <dgm:t>
        <a:bodyPr/>
        <a:lstStyle/>
        <a:p>
          <a:pPr>
            <a:defRPr cap="all"/>
          </a:pPr>
          <a:r>
            <a:rPr lang="en-US"/>
            <a:t>Factorizes rating matrix into latent spaces.</a:t>
          </a:r>
        </a:p>
      </dgm:t>
    </dgm:pt>
    <dgm:pt modelId="{233F0775-A82C-40DB-A393-F82AEE12E0AC}" type="parTrans" cxnId="{9DBE5653-2F95-44EA-8260-A755201145D2}">
      <dgm:prSet/>
      <dgm:spPr/>
      <dgm:t>
        <a:bodyPr/>
        <a:lstStyle/>
        <a:p>
          <a:endParaRPr lang="en-US"/>
        </a:p>
      </dgm:t>
    </dgm:pt>
    <dgm:pt modelId="{BDBC575B-ABE6-42B5-B920-2740630C9804}" type="sibTrans" cxnId="{9DBE5653-2F95-44EA-8260-A755201145D2}">
      <dgm:prSet/>
      <dgm:spPr/>
      <dgm:t>
        <a:bodyPr/>
        <a:lstStyle/>
        <a:p>
          <a:endParaRPr lang="en-US"/>
        </a:p>
      </dgm:t>
    </dgm:pt>
    <dgm:pt modelId="{14EC4B5F-FCBA-4D97-BEBA-C2A164264096}">
      <dgm:prSet/>
      <dgm:spPr/>
      <dgm:t>
        <a:bodyPr/>
        <a:lstStyle/>
        <a:p>
          <a:pPr>
            <a:defRPr cap="all"/>
          </a:pPr>
          <a:r>
            <a:rPr lang="en-US"/>
            <a:t>Handles missing data better than neighborhood methods.</a:t>
          </a:r>
        </a:p>
      </dgm:t>
    </dgm:pt>
    <dgm:pt modelId="{4167A2B3-98AE-4D9F-BA83-56C0179A1456}" type="parTrans" cxnId="{821275BB-40F1-4772-B72E-9843344CBA47}">
      <dgm:prSet/>
      <dgm:spPr/>
      <dgm:t>
        <a:bodyPr/>
        <a:lstStyle/>
        <a:p>
          <a:endParaRPr lang="en-US"/>
        </a:p>
      </dgm:t>
    </dgm:pt>
    <dgm:pt modelId="{943834C0-DADC-4D2C-B79C-E57016044CFA}" type="sibTrans" cxnId="{821275BB-40F1-4772-B72E-9843344CBA47}">
      <dgm:prSet/>
      <dgm:spPr/>
      <dgm:t>
        <a:bodyPr/>
        <a:lstStyle/>
        <a:p>
          <a:endParaRPr lang="en-US"/>
        </a:p>
      </dgm:t>
    </dgm:pt>
    <dgm:pt modelId="{AB31253B-0F40-4052-AB73-55D5438A8E41}" type="pres">
      <dgm:prSet presAssocID="{87D0CCB8-9EC9-4DAE-A742-5B50F260FC09}" presName="root" presStyleCnt="0">
        <dgm:presLayoutVars>
          <dgm:dir/>
          <dgm:resizeHandles val="exact"/>
        </dgm:presLayoutVars>
      </dgm:prSet>
      <dgm:spPr/>
    </dgm:pt>
    <dgm:pt modelId="{7F0CB7FF-9B1F-4EA9-AE4B-0753C9B6B9F2}" type="pres">
      <dgm:prSet presAssocID="{FBBC7B17-5E2C-4105-A7F9-38587463D52B}" presName="compNode" presStyleCnt="0"/>
      <dgm:spPr/>
    </dgm:pt>
    <dgm:pt modelId="{B7016D91-64D6-4923-AB02-404BEAA75DC0}" type="pres">
      <dgm:prSet presAssocID="{FBBC7B17-5E2C-4105-A7F9-38587463D52B}" presName="iconBgRect" presStyleLbl="bgShp" presStyleIdx="0" presStyleCnt="3"/>
      <dgm:spPr/>
    </dgm:pt>
    <dgm:pt modelId="{F47B372A-75BB-4188-A4FB-6956F7F829F1}" type="pres">
      <dgm:prSet presAssocID="{FBBC7B17-5E2C-4105-A7F9-38587463D52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5E74C07B-D91B-4FAB-8B7D-12A28E83F432}" type="pres">
      <dgm:prSet presAssocID="{FBBC7B17-5E2C-4105-A7F9-38587463D52B}" presName="spaceRect" presStyleCnt="0"/>
      <dgm:spPr/>
    </dgm:pt>
    <dgm:pt modelId="{ECD149DF-73C5-43AB-B3B0-9781944739AA}" type="pres">
      <dgm:prSet presAssocID="{FBBC7B17-5E2C-4105-A7F9-38587463D52B}" presName="textRect" presStyleLbl="revTx" presStyleIdx="0" presStyleCnt="3">
        <dgm:presLayoutVars>
          <dgm:chMax val="1"/>
          <dgm:chPref val="1"/>
        </dgm:presLayoutVars>
      </dgm:prSet>
      <dgm:spPr/>
    </dgm:pt>
    <dgm:pt modelId="{E9B59C13-2E2B-4EF5-A0B3-21D2B9AA87C6}" type="pres">
      <dgm:prSet presAssocID="{23042666-1C9E-410A-94C6-36BBB8284D9D}" presName="sibTrans" presStyleCnt="0"/>
      <dgm:spPr/>
    </dgm:pt>
    <dgm:pt modelId="{18712681-3A89-4FEE-8C5B-F43221ED4555}" type="pres">
      <dgm:prSet presAssocID="{7BA9E7EF-B31E-457C-A83C-1DEDBA979CEB}" presName="compNode" presStyleCnt="0"/>
      <dgm:spPr/>
    </dgm:pt>
    <dgm:pt modelId="{92F92E9C-EDBF-4761-83CB-B6F2136EFF69}" type="pres">
      <dgm:prSet presAssocID="{7BA9E7EF-B31E-457C-A83C-1DEDBA979CEB}" presName="iconBgRect" presStyleLbl="bgShp" presStyleIdx="1" presStyleCnt="3"/>
      <dgm:spPr/>
    </dgm:pt>
    <dgm:pt modelId="{24700717-4D69-4F80-9767-4B15DC5D2D22}" type="pres">
      <dgm:prSet presAssocID="{7BA9E7EF-B31E-457C-A83C-1DEDBA979C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DF543E5D-2390-4A51-BBBF-DBF4E3E030DF}" type="pres">
      <dgm:prSet presAssocID="{7BA9E7EF-B31E-457C-A83C-1DEDBA979CEB}" presName="spaceRect" presStyleCnt="0"/>
      <dgm:spPr/>
    </dgm:pt>
    <dgm:pt modelId="{AE31BCB7-BDBA-4277-A829-E23032E70894}" type="pres">
      <dgm:prSet presAssocID="{7BA9E7EF-B31E-457C-A83C-1DEDBA979CEB}" presName="textRect" presStyleLbl="revTx" presStyleIdx="1" presStyleCnt="3">
        <dgm:presLayoutVars>
          <dgm:chMax val="1"/>
          <dgm:chPref val="1"/>
        </dgm:presLayoutVars>
      </dgm:prSet>
      <dgm:spPr/>
    </dgm:pt>
    <dgm:pt modelId="{0A8F9EFB-3022-42F9-9024-F395AFD5DB3C}" type="pres">
      <dgm:prSet presAssocID="{BDBC575B-ABE6-42B5-B920-2740630C9804}" presName="sibTrans" presStyleCnt="0"/>
      <dgm:spPr/>
    </dgm:pt>
    <dgm:pt modelId="{2D018699-63FE-47AE-B90A-2588CC7875D0}" type="pres">
      <dgm:prSet presAssocID="{14EC4B5F-FCBA-4D97-BEBA-C2A164264096}" presName="compNode" presStyleCnt="0"/>
      <dgm:spPr/>
    </dgm:pt>
    <dgm:pt modelId="{75410D9B-DAF9-46C7-A18E-0A3E3F5F55C6}" type="pres">
      <dgm:prSet presAssocID="{14EC4B5F-FCBA-4D97-BEBA-C2A164264096}" presName="iconBgRect" presStyleLbl="bgShp" presStyleIdx="2" presStyleCnt="3"/>
      <dgm:spPr/>
    </dgm:pt>
    <dgm:pt modelId="{ADC087F7-65B7-4F1B-ACBA-43CE7246A745}" type="pres">
      <dgm:prSet presAssocID="{14EC4B5F-FCBA-4D97-BEBA-C2A1642640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84B724F-0249-450A-9AD3-3DEBAB62B35B}" type="pres">
      <dgm:prSet presAssocID="{14EC4B5F-FCBA-4D97-BEBA-C2A164264096}" presName="spaceRect" presStyleCnt="0"/>
      <dgm:spPr/>
    </dgm:pt>
    <dgm:pt modelId="{B03CDCED-1B17-485D-9719-5B82E62AE355}" type="pres">
      <dgm:prSet presAssocID="{14EC4B5F-FCBA-4D97-BEBA-C2A164264096}" presName="textRect" presStyleLbl="revTx" presStyleIdx="2" presStyleCnt="3">
        <dgm:presLayoutVars>
          <dgm:chMax val="1"/>
          <dgm:chPref val="1"/>
        </dgm:presLayoutVars>
      </dgm:prSet>
      <dgm:spPr/>
    </dgm:pt>
  </dgm:ptLst>
  <dgm:cxnLst>
    <dgm:cxn modelId="{57704900-C652-4A5A-81C7-9A1B5C081AC3}" srcId="{87D0CCB8-9EC9-4DAE-A742-5B50F260FC09}" destId="{FBBC7B17-5E2C-4105-A7F9-38587463D52B}" srcOrd="0" destOrd="0" parTransId="{33A1F572-4C33-4DCC-937C-BCC67EE3565B}" sibTransId="{23042666-1C9E-410A-94C6-36BBB8284D9D}"/>
    <dgm:cxn modelId="{BE5F191D-EA11-4514-8FE3-FFED96368675}" type="presOf" srcId="{7BA9E7EF-B31E-457C-A83C-1DEDBA979CEB}" destId="{AE31BCB7-BDBA-4277-A829-E23032E70894}" srcOrd="0" destOrd="0" presId="urn:microsoft.com/office/officeart/2018/5/layout/IconCircleLabelList"/>
    <dgm:cxn modelId="{A67A1144-9999-4133-B498-97C5130DE862}" type="presOf" srcId="{14EC4B5F-FCBA-4D97-BEBA-C2A164264096}" destId="{B03CDCED-1B17-485D-9719-5B82E62AE355}" srcOrd="0" destOrd="0" presId="urn:microsoft.com/office/officeart/2018/5/layout/IconCircleLabelList"/>
    <dgm:cxn modelId="{9DBE5653-2F95-44EA-8260-A755201145D2}" srcId="{87D0CCB8-9EC9-4DAE-A742-5B50F260FC09}" destId="{7BA9E7EF-B31E-457C-A83C-1DEDBA979CEB}" srcOrd="1" destOrd="0" parTransId="{233F0775-A82C-40DB-A393-F82AEE12E0AC}" sibTransId="{BDBC575B-ABE6-42B5-B920-2740630C9804}"/>
    <dgm:cxn modelId="{C9550C99-669E-4B70-AE0C-10B7BB46A006}" type="presOf" srcId="{87D0CCB8-9EC9-4DAE-A742-5B50F260FC09}" destId="{AB31253B-0F40-4052-AB73-55D5438A8E41}" srcOrd="0" destOrd="0" presId="urn:microsoft.com/office/officeart/2018/5/layout/IconCircleLabelList"/>
    <dgm:cxn modelId="{A7DF61A9-1BFE-403A-AEA1-AB00440570DC}" type="presOf" srcId="{FBBC7B17-5E2C-4105-A7F9-38587463D52B}" destId="{ECD149DF-73C5-43AB-B3B0-9781944739AA}" srcOrd="0" destOrd="0" presId="urn:microsoft.com/office/officeart/2018/5/layout/IconCircleLabelList"/>
    <dgm:cxn modelId="{821275BB-40F1-4772-B72E-9843344CBA47}" srcId="{87D0CCB8-9EC9-4DAE-A742-5B50F260FC09}" destId="{14EC4B5F-FCBA-4D97-BEBA-C2A164264096}" srcOrd="2" destOrd="0" parTransId="{4167A2B3-98AE-4D9F-BA83-56C0179A1456}" sibTransId="{943834C0-DADC-4D2C-B79C-E57016044CFA}"/>
    <dgm:cxn modelId="{3AB8B139-F126-433E-8BCF-47805FB5B086}" type="presParOf" srcId="{AB31253B-0F40-4052-AB73-55D5438A8E41}" destId="{7F0CB7FF-9B1F-4EA9-AE4B-0753C9B6B9F2}" srcOrd="0" destOrd="0" presId="urn:microsoft.com/office/officeart/2018/5/layout/IconCircleLabelList"/>
    <dgm:cxn modelId="{41F60F4A-F1C2-4B57-9EDF-FE54EA79136E}" type="presParOf" srcId="{7F0CB7FF-9B1F-4EA9-AE4B-0753C9B6B9F2}" destId="{B7016D91-64D6-4923-AB02-404BEAA75DC0}" srcOrd="0" destOrd="0" presId="urn:microsoft.com/office/officeart/2018/5/layout/IconCircleLabelList"/>
    <dgm:cxn modelId="{E8690217-A36E-47C7-8DD7-B99A7CA9651D}" type="presParOf" srcId="{7F0CB7FF-9B1F-4EA9-AE4B-0753C9B6B9F2}" destId="{F47B372A-75BB-4188-A4FB-6956F7F829F1}" srcOrd="1" destOrd="0" presId="urn:microsoft.com/office/officeart/2018/5/layout/IconCircleLabelList"/>
    <dgm:cxn modelId="{8531927C-1290-4C03-B72F-5C5A7EC5ACB0}" type="presParOf" srcId="{7F0CB7FF-9B1F-4EA9-AE4B-0753C9B6B9F2}" destId="{5E74C07B-D91B-4FAB-8B7D-12A28E83F432}" srcOrd="2" destOrd="0" presId="urn:microsoft.com/office/officeart/2018/5/layout/IconCircleLabelList"/>
    <dgm:cxn modelId="{F9A0C2ED-BE43-44DD-AE55-898990BF1639}" type="presParOf" srcId="{7F0CB7FF-9B1F-4EA9-AE4B-0753C9B6B9F2}" destId="{ECD149DF-73C5-43AB-B3B0-9781944739AA}" srcOrd="3" destOrd="0" presId="urn:microsoft.com/office/officeart/2018/5/layout/IconCircleLabelList"/>
    <dgm:cxn modelId="{49A9E513-4069-4450-BF0B-88847EE64EE7}" type="presParOf" srcId="{AB31253B-0F40-4052-AB73-55D5438A8E41}" destId="{E9B59C13-2E2B-4EF5-A0B3-21D2B9AA87C6}" srcOrd="1" destOrd="0" presId="urn:microsoft.com/office/officeart/2018/5/layout/IconCircleLabelList"/>
    <dgm:cxn modelId="{8B5B0465-9DD9-4BAE-9612-738C80F95DA4}" type="presParOf" srcId="{AB31253B-0F40-4052-AB73-55D5438A8E41}" destId="{18712681-3A89-4FEE-8C5B-F43221ED4555}" srcOrd="2" destOrd="0" presId="urn:microsoft.com/office/officeart/2018/5/layout/IconCircleLabelList"/>
    <dgm:cxn modelId="{9E107C24-5432-4165-8620-A6B1B6CC030D}" type="presParOf" srcId="{18712681-3A89-4FEE-8C5B-F43221ED4555}" destId="{92F92E9C-EDBF-4761-83CB-B6F2136EFF69}" srcOrd="0" destOrd="0" presId="urn:microsoft.com/office/officeart/2018/5/layout/IconCircleLabelList"/>
    <dgm:cxn modelId="{B4A83670-7B5A-4602-A19A-752F57B85E6B}" type="presParOf" srcId="{18712681-3A89-4FEE-8C5B-F43221ED4555}" destId="{24700717-4D69-4F80-9767-4B15DC5D2D22}" srcOrd="1" destOrd="0" presId="urn:microsoft.com/office/officeart/2018/5/layout/IconCircleLabelList"/>
    <dgm:cxn modelId="{C4FDD42F-7C04-448C-80A1-F032AB78355E}" type="presParOf" srcId="{18712681-3A89-4FEE-8C5B-F43221ED4555}" destId="{DF543E5D-2390-4A51-BBBF-DBF4E3E030DF}" srcOrd="2" destOrd="0" presId="urn:microsoft.com/office/officeart/2018/5/layout/IconCircleLabelList"/>
    <dgm:cxn modelId="{EB32B8DD-8E14-486B-BD87-66816D698FF7}" type="presParOf" srcId="{18712681-3A89-4FEE-8C5B-F43221ED4555}" destId="{AE31BCB7-BDBA-4277-A829-E23032E70894}" srcOrd="3" destOrd="0" presId="urn:microsoft.com/office/officeart/2018/5/layout/IconCircleLabelList"/>
    <dgm:cxn modelId="{FBCAB4FC-6883-41F5-99D1-37569D1910AA}" type="presParOf" srcId="{AB31253B-0F40-4052-AB73-55D5438A8E41}" destId="{0A8F9EFB-3022-42F9-9024-F395AFD5DB3C}" srcOrd="3" destOrd="0" presId="urn:microsoft.com/office/officeart/2018/5/layout/IconCircleLabelList"/>
    <dgm:cxn modelId="{C7670473-6CB7-46F5-B4C3-70AB6775D42E}" type="presParOf" srcId="{AB31253B-0F40-4052-AB73-55D5438A8E41}" destId="{2D018699-63FE-47AE-B90A-2588CC7875D0}" srcOrd="4" destOrd="0" presId="urn:microsoft.com/office/officeart/2018/5/layout/IconCircleLabelList"/>
    <dgm:cxn modelId="{DD3885D4-BC91-4D9D-8C10-B603822C1060}" type="presParOf" srcId="{2D018699-63FE-47AE-B90A-2588CC7875D0}" destId="{75410D9B-DAF9-46C7-A18E-0A3E3F5F55C6}" srcOrd="0" destOrd="0" presId="urn:microsoft.com/office/officeart/2018/5/layout/IconCircleLabelList"/>
    <dgm:cxn modelId="{B9FBBA43-2A33-4159-B3D4-72E576781AFB}" type="presParOf" srcId="{2D018699-63FE-47AE-B90A-2588CC7875D0}" destId="{ADC087F7-65B7-4F1B-ACBA-43CE7246A745}" srcOrd="1" destOrd="0" presId="urn:microsoft.com/office/officeart/2018/5/layout/IconCircleLabelList"/>
    <dgm:cxn modelId="{55333FFC-967F-4EAD-93A0-0E7A9032AF56}" type="presParOf" srcId="{2D018699-63FE-47AE-B90A-2588CC7875D0}" destId="{784B724F-0249-450A-9AD3-3DEBAB62B35B}" srcOrd="2" destOrd="0" presId="urn:microsoft.com/office/officeart/2018/5/layout/IconCircleLabelList"/>
    <dgm:cxn modelId="{6ADBA34A-0DD6-4E44-9DFA-42A5B366977B}" type="presParOf" srcId="{2D018699-63FE-47AE-B90A-2588CC7875D0}" destId="{B03CDCED-1B17-485D-9719-5B82E62AE355}"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A9EAE-C01E-4CBD-A704-8E7A2C5068D0}">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BC1FB5-918A-4A95-8A53-4649CD08B947}">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64338C-A822-406F-8225-C98ABC5B8495}">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692764" y="1407"/>
        <a:ext cx="9822835" cy="599796"/>
      </dsp:txXfrm>
    </dsp:sp>
    <dsp:sp modelId="{83D857C4-8FB6-4859-8B77-F4164B3E2DAF}">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E0D481-532C-400C-A58F-CFF34D156322}">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C52CA6-EA20-48E5-807A-4D209027DD16}">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Prior Work</a:t>
          </a:r>
        </a:p>
      </dsp:txBody>
      <dsp:txXfrm>
        <a:off x="692764" y="751152"/>
        <a:ext cx="9822835" cy="599796"/>
      </dsp:txXfrm>
    </dsp:sp>
    <dsp:sp modelId="{28D4C94C-1796-4560-BD2C-A02D2BCD5FAE}">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C9F34-642A-42D8-B300-87E1C2C02445}">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42742-B6AB-4E8D-83E0-644A3EB98016}">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692764" y="1500898"/>
        <a:ext cx="9822835" cy="599796"/>
      </dsp:txXfrm>
    </dsp:sp>
    <dsp:sp modelId="{897C3133-05DA-46A3-89F8-8731F339520F}">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940200-7477-422C-9C4C-8BEEBB436F8F}">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83B4F9-CE38-4774-BCC5-0676BE9ABED9}">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Experiments and Results</a:t>
          </a:r>
        </a:p>
      </dsp:txBody>
      <dsp:txXfrm>
        <a:off x="692764" y="2250643"/>
        <a:ext cx="9822835" cy="599796"/>
      </dsp:txXfrm>
    </dsp:sp>
    <dsp:sp modelId="{C1F268B3-BA77-488F-94FA-A5D719AF0489}">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099683-3D00-4BBD-9CF0-69F79CEF72D1}">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659979-80CA-4687-8861-0DF5D7A95712}">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Web Application Demonstration</a:t>
          </a:r>
        </a:p>
      </dsp:txBody>
      <dsp:txXfrm>
        <a:off x="692764" y="3000388"/>
        <a:ext cx="9822835" cy="599796"/>
      </dsp:txXfrm>
    </dsp:sp>
    <dsp:sp modelId="{C44DC586-124C-4924-84AA-E819E30C9DF2}">
      <dsp:nvSpPr>
        <dsp:cNvPr id="0" name=""/>
        <dsp:cNvSpPr/>
      </dsp:nvSpPr>
      <dsp:spPr>
        <a:xfrm>
          <a:off x="0" y="359966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49F340-7DC1-47AA-8B3B-99BBD9C48A03}">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63867-74B6-42E6-AFF4-72C73CCDFEF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Conclusions and Future Work</a:t>
          </a:r>
        </a:p>
      </dsp:txBody>
      <dsp:txXfrm>
        <a:off x="692764" y="3750134"/>
        <a:ext cx="9822835" cy="5997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A4285-7AC6-004A-90DE-B30BFB883C44}">
      <dsp:nvSpPr>
        <dsp:cNvPr id="0" name=""/>
        <dsp:cNvSpPr/>
      </dsp:nvSpPr>
      <dsp:spPr>
        <a:xfrm>
          <a:off x="3496905" y="1846"/>
          <a:ext cx="3934018" cy="888123"/>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Final hybrid score combines CF prediction and Sentiment strength.</a:t>
          </a:r>
        </a:p>
      </dsp:txBody>
      <dsp:txXfrm>
        <a:off x="3540260" y="45201"/>
        <a:ext cx="3847308" cy="801413"/>
      </dsp:txXfrm>
    </dsp:sp>
    <dsp:sp modelId="{C301A506-4E9C-A546-8F62-F6922C5E9BAB}">
      <dsp:nvSpPr>
        <dsp:cNvPr id="0" name=""/>
        <dsp:cNvSpPr/>
      </dsp:nvSpPr>
      <dsp:spPr>
        <a:xfrm>
          <a:off x="3496905" y="934376"/>
          <a:ext cx="3934018" cy="888123"/>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Formula:</a:t>
          </a:r>
        </a:p>
      </dsp:txBody>
      <dsp:txXfrm>
        <a:off x="3540260" y="977731"/>
        <a:ext cx="3847308" cy="801413"/>
      </dsp:txXfrm>
    </dsp:sp>
    <dsp:sp modelId="{B9093F7E-7932-AE49-9219-72650CD418E4}">
      <dsp:nvSpPr>
        <dsp:cNvPr id="0" name=""/>
        <dsp:cNvSpPr/>
      </dsp:nvSpPr>
      <dsp:spPr>
        <a:xfrm>
          <a:off x="3496905" y="1866905"/>
          <a:ext cx="3934018" cy="888123"/>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Hybrid Score = 0.6 × CF Score + 0.4 × Sentiment Score</a:t>
          </a:r>
        </a:p>
      </dsp:txBody>
      <dsp:txXfrm>
        <a:off x="3540260" y="1910260"/>
        <a:ext cx="3847308" cy="801413"/>
      </dsp:txXfrm>
    </dsp:sp>
    <dsp:sp modelId="{6CC8696E-6FE5-E24E-A6CA-217C82431CF2}">
      <dsp:nvSpPr>
        <dsp:cNvPr id="0" name=""/>
        <dsp:cNvSpPr/>
      </dsp:nvSpPr>
      <dsp:spPr>
        <a:xfrm>
          <a:off x="3496905" y="2799435"/>
          <a:ext cx="3934018" cy="888123"/>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More stable and emotionally aligned recommendations.</a:t>
          </a:r>
        </a:p>
      </dsp:txBody>
      <dsp:txXfrm>
        <a:off x="3540260" y="2842790"/>
        <a:ext cx="3847308" cy="8014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A929B-CA0A-4C49-AF78-C06330332E7B}">
      <dsp:nvSpPr>
        <dsp:cNvPr id="0" name=""/>
        <dsp:cNvSpPr/>
      </dsp:nvSpPr>
      <dsp:spPr>
        <a:xfrm>
          <a:off x="947201" y="567162"/>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B0EEFF-41A0-4AC1-B546-4D542EFFA8AB}">
      <dsp:nvSpPr>
        <dsp:cNvPr id="0" name=""/>
        <dsp:cNvSpPr/>
      </dsp:nvSpPr>
      <dsp:spPr>
        <a:xfrm>
          <a:off x="59990"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Hybrid model highlights hidden gems with strong sentiment.</a:t>
          </a:r>
        </a:p>
      </dsp:txBody>
      <dsp:txXfrm>
        <a:off x="59990" y="2402242"/>
        <a:ext cx="3226223" cy="720000"/>
      </dsp:txXfrm>
    </dsp:sp>
    <dsp:sp modelId="{399BFE2A-3CF9-4512-9CEA-50E5FEE624CD}">
      <dsp:nvSpPr>
        <dsp:cNvPr id="0" name=""/>
        <dsp:cNvSpPr/>
      </dsp:nvSpPr>
      <dsp:spPr>
        <a:xfrm>
          <a:off x="4738014" y="567162"/>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7DF95F-ADD7-4C1F-A2BC-4C2B9C1CEABB}">
      <dsp:nvSpPr>
        <dsp:cNvPr id="0" name=""/>
        <dsp:cNvSpPr/>
      </dsp:nvSpPr>
      <dsp:spPr>
        <a:xfrm>
          <a:off x="3850802"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Balances popularity + emotional satisfaction.</a:t>
          </a:r>
        </a:p>
      </dsp:txBody>
      <dsp:txXfrm>
        <a:off x="3850802" y="2402242"/>
        <a:ext cx="3226223" cy="720000"/>
      </dsp:txXfrm>
    </dsp:sp>
    <dsp:sp modelId="{22CB7CB7-870A-4602-B0AA-E8473599CB56}">
      <dsp:nvSpPr>
        <dsp:cNvPr id="0" name=""/>
        <dsp:cNvSpPr/>
      </dsp:nvSpPr>
      <dsp:spPr>
        <a:xfrm>
          <a:off x="8528826" y="567162"/>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AA666-72BA-4030-A444-36804BB33A2A}">
      <dsp:nvSpPr>
        <dsp:cNvPr id="0" name=""/>
        <dsp:cNvSpPr/>
      </dsp:nvSpPr>
      <dsp:spPr>
        <a:xfrm>
          <a:off x="7641615"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Surface trustworthy recommendations beyond just ratings.</a:t>
          </a:r>
        </a:p>
      </dsp:txBody>
      <dsp:txXfrm>
        <a:off x="7641615" y="2402242"/>
        <a:ext cx="3226223"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1000E-D59E-40B7-8B27-79D623D8D2F8}">
      <dsp:nvSpPr>
        <dsp:cNvPr id="0" name=""/>
        <dsp:cNvSpPr/>
      </dsp:nvSpPr>
      <dsp:spPr>
        <a:xfrm>
          <a:off x="947201" y="567162"/>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04877B-B7AB-43CB-B7EE-2FB4A920AE0C}">
      <dsp:nvSpPr>
        <dsp:cNvPr id="0" name=""/>
        <dsp:cNvSpPr/>
      </dsp:nvSpPr>
      <dsp:spPr>
        <a:xfrm>
          <a:off x="59990"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Sidebar filters: City, Cuisine, Minimum Stars, Open Now.</a:t>
          </a:r>
        </a:p>
      </dsp:txBody>
      <dsp:txXfrm>
        <a:off x="59990" y="2402242"/>
        <a:ext cx="3226223" cy="720000"/>
      </dsp:txXfrm>
    </dsp:sp>
    <dsp:sp modelId="{BBC6F29E-05B9-44E6-93FC-DAE5A11DAEE7}">
      <dsp:nvSpPr>
        <dsp:cNvPr id="0" name=""/>
        <dsp:cNvSpPr/>
      </dsp:nvSpPr>
      <dsp:spPr>
        <a:xfrm>
          <a:off x="4738014" y="567162"/>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4EAC8B-A130-47B8-8330-420C2B0C9DB4}">
      <dsp:nvSpPr>
        <dsp:cNvPr id="0" name=""/>
        <dsp:cNvSpPr/>
      </dsp:nvSpPr>
      <dsp:spPr>
        <a:xfrm>
          <a:off x="3850802"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Dynamic Top-N restaurant recommendations.</a:t>
          </a:r>
        </a:p>
      </dsp:txBody>
      <dsp:txXfrm>
        <a:off x="3850802" y="2402242"/>
        <a:ext cx="3226223" cy="720000"/>
      </dsp:txXfrm>
    </dsp:sp>
    <dsp:sp modelId="{B5987B60-A5FB-4F53-9FF9-CC134701248E}">
      <dsp:nvSpPr>
        <dsp:cNvPr id="0" name=""/>
        <dsp:cNvSpPr/>
      </dsp:nvSpPr>
      <dsp:spPr>
        <a:xfrm>
          <a:off x="8528826" y="567162"/>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D38D2-F6D0-44E1-A824-F6BCE4743635}">
      <dsp:nvSpPr>
        <dsp:cNvPr id="0" name=""/>
        <dsp:cNvSpPr/>
      </dsp:nvSpPr>
      <dsp:spPr>
        <a:xfrm>
          <a:off x="7641615"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Easy-to-use offline web deployment.</a:t>
          </a:r>
        </a:p>
      </dsp:txBody>
      <dsp:txXfrm>
        <a:off x="7641615" y="2402242"/>
        <a:ext cx="3226223"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E6B04-B4AF-421B-BA69-D0CA624D3B08}">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D07A27-9565-4242-B9FF-4988B99DD381}">
      <dsp:nvSpPr>
        <dsp:cNvPr id="0" name=""/>
        <dsp:cNvSpPr/>
      </dsp:nvSpPr>
      <dsp:spPr>
        <a:xfrm>
          <a:off x="1135476" y="870715"/>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D605B9-E4CD-41A3-9EE2-C3626D83C3C8}">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Expand dataset to nationwide/global cities.</a:t>
          </a:r>
        </a:p>
      </dsp:txBody>
      <dsp:txXfrm>
        <a:off x="93445" y="3018902"/>
        <a:ext cx="3206250" cy="720000"/>
      </dsp:txXfrm>
    </dsp:sp>
    <dsp:sp modelId="{4AA36A2E-B764-4234-9740-3402E2D9FABD}">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75998-1A76-4FAE-BF77-E9B613168BC6}">
      <dsp:nvSpPr>
        <dsp:cNvPr id="0" name=""/>
        <dsp:cNvSpPr/>
      </dsp:nvSpPr>
      <dsp:spPr>
        <a:xfrm>
          <a:off x="4902820" y="870715"/>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8D9F60-EB61-4AB2-A0AB-A263104B488A}">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Integrate real-time review updates.</a:t>
          </a:r>
        </a:p>
      </dsp:txBody>
      <dsp:txXfrm>
        <a:off x="3860789" y="3018902"/>
        <a:ext cx="3206250" cy="720000"/>
      </dsp:txXfrm>
    </dsp:sp>
    <dsp:sp modelId="{3CA5659D-1976-4E98-828C-11BE6B923CF6}">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899D1-65EB-47DB-BF85-15E281FCCD13}">
      <dsp:nvSpPr>
        <dsp:cNvPr id="0" name=""/>
        <dsp:cNvSpPr/>
      </dsp:nvSpPr>
      <dsp:spPr>
        <a:xfrm>
          <a:off x="8670164" y="870715"/>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34F7D-A776-40E8-BB5B-9FA3433DCF96}">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Add images/menu analysis into recommendations.</a:t>
          </a:r>
        </a:p>
      </dsp:txBody>
      <dsp:txXfrm>
        <a:off x="7628133" y="3018902"/>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80764-3BC7-4C02-9C35-A709F023D0F8}">
      <dsp:nvSpPr>
        <dsp:cNvPr id="0" name=""/>
        <dsp:cNvSpPr/>
      </dsp:nvSpPr>
      <dsp:spPr>
        <a:xfrm>
          <a:off x="282221" y="36802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0199F1-3A0A-4C22-900C-B3051CCB3278}">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E61F79-3ADC-4BB8-9F42-AD8351321919}">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Star ratings oversimplify rich customer feedback.</a:t>
          </a:r>
        </a:p>
      </dsp:txBody>
      <dsp:txXfrm>
        <a:off x="1948202" y="368029"/>
        <a:ext cx="3233964" cy="1371985"/>
      </dsp:txXfrm>
    </dsp:sp>
    <dsp:sp modelId="{B76E249D-B3FB-4191-AFC0-76E09916B32D}">
      <dsp:nvSpPr>
        <dsp:cNvPr id="0" name=""/>
        <dsp:cNvSpPr/>
      </dsp:nvSpPr>
      <dsp:spPr>
        <a:xfrm>
          <a:off x="5745661" y="36802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F24F36-7B5A-4433-8AB8-7464455678BD}">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90F78-0C8D-4889-AE1A-AE71ECF20982}">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Textual reviews capture service quality, ambiance, staff behavior.</a:t>
          </a:r>
        </a:p>
      </dsp:txBody>
      <dsp:txXfrm>
        <a:off x="7411643" y="368029"/>
        <a:ext cx="3233964" cy="1371985"/>
      </dsp:txXfrm>
    </dsp:sp>
    <dsp:sp modelId="{3B9754B6-A3BA-4395-B45D-4BAA3B869C81}">
      <dsp:nvSpPr>
        <dsp:cNvPr id="0" name=""/>
        <dsp:cNvSpPr/>
      </dsp:nvSpPr>
      <dsp:spPr>
        <a:xfrm>
          <a:off x="282221" y="2452790"/>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67AFF4-08EA-4909-8BE2-05AF181497A3}">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BABC43-A310-41FF-A55C-98CF23C7AE6C}">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Sentiment analysis reveals subtle positive/negative aspects missed by ratings.</a:t>
          </a:r>
        </a:p>
      </dsp:txBody>
      <dsp:txXfrm>
        <a:off x="1948202" y="2452790"/>
        <a:ext cx="3233964" cy="1371985"/>
      </dsp:txXfrm>
    </dsp:sp>
    <dsp:sp modelId="{0BE645D3-BDEF-4FD4-BE58-BB736214F052}">
      <dsp:nvSpPr>
        <dsp:cNvPr id="0" name=""/>
        <dsp:cNvSpPr/>
      </dsp:nvSpPr>
      <dsp:spPr>
        <a:xfrm>
          <a:off x="5745661" y="2452790"/>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75FE5D-E892-4FC3-9060-057BB3BA8323}">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440B38-454B-4CD1-B0FE-C16306CC3E4B}">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Emotional-aware recommendations build higher user trust.</a:t>
          </a:r>
        </a:p>
      </dsp:txBody>
      <dsp:txXfrm>
        <a:off x="7411643" y="2452790"/>
        <a:ext cx="3233964" cy="1371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846EF-BA0A-E042-B901-6CC5F11F5FB8}">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10CB68-8C8F-1E45-8550-DD909CE8FEFC}">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Ha (2022) explored user-based/item-based CF to improve Yelp recommendations.</a:t>
          </a:r>
        </a:p>
      </dsp:txBody>
      <dsp:txXfrm>
        <a:off x="398656" y="1088253"/>
        <a:ext cx="2959127" cy="1837317"/>
      </dsp:txXfrm>
    </dsp:sp>
    <dsp:sp modelId="{E64CD7D3-33CE-184F-BEAC-380C9166EF32}">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961AB2-0904-404A-9F49-8B4B3A22D67C}">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Matrix Factorization like SVD better captures hidden user preferences.</a:t>
          </a:r>
        </a:p>
      </dsp:txBody>
      <dsp:txXfrm>
        <a:off x="4155097" y="1088253"/>
        <a:ext cx="2959127" cy="1837317"/>
      </dsp:txXfrm>
    </dsp:sp>
    <dsp:sp modelId="{E0E6B524-514F-6242-9BED-C711E2C364CF}">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322464-987D-EE40-959A-EE37F12CF03B}">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Challenges: cold-start (new users/items) and data sparsity issues.</a:t>
          </a:r>
        </a:p>
      </dsp:txBody>
      <dsp:txXfrm>
        <a:off x="7911539" y="1088253"/>
        <a:ext cx="2959127" cy="1837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2A8AD-24AF-894B-AE7A-EA9A19853C15}">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E772FF-6C54-C444-9B97-A86B5EA169B6}">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Sawant and Pai (2022) built hybrid systems using metadata + ratings.</a:t>
          </a:r>
        </a:p>
      </dsp:txBody>
      <dsp:txXfrm>
        <a:off x="398656" y="1088253"/>
        <a:ext cx="2959127" cy="1837317"/>
      </dsp:txXfrm>
    </dsp:sp>
    <dsp:sp modelId="{CD369348-637A-784E-8701-379CAB706B3C}">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EEEEA5-17C0-C142-A675-6ECC648AAC1F}">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Sentiment from reviews improves personalization further.</a:t>
          </a:r>
        </a:p>
      </dsp:txBody>
      <dsp:txXfrm>
        <a:off x="4155097" y="1088253"/>
        <a:ext cx="2959127" cy="1837317"/>
      </dsp:txXfrm>
    </dsp:sp>
    <dsp:sp modelId="{21E046E4-5EB6-5940-A84D-36DA527A11EF}">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778BAD-F0BA-D448-AE9C-62482339E04C}">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Xu and Lee (2021) showed integrating attributes like service/ambiance improves user experience.</a:t>
          </a:r>
        </a:p>
      </dsp:txBody>
      <dsp:txXfrm>
        <a:off x="7911539" y="1088253"/>
        <a:ext cx="2959127" cy="18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8B5A6-2256-4497-B720-C0C10F5AEF2F}">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C9D51C-0871-4862-B42E-9237462FE376}">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VADER: Rule-based quick scoring.</a:t>
          </a:r>
        </a:p>
      </dsp:txBody>
      <dsp:txXfrm>
        <a:off x="417971" y="2644140"/>
        <a:ext cx="2889450" cy="720000"/>
      </dsp:txXfrm>
    </dsp:sp>
    <dsp:sp modelId="{D9479AC1-C26D-4041-91B2-C85E4F9F55FE}">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30E61D-9768-45B1-92DF-D4E8476335B3}">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TF-IDF + Logistic Regression: Classical ML on text features.</a:t>
          </a:r>
        </a:p>
      </dsp:txBody>
      <dsp:txXfrm>
        <a:off x="3813074" y="2644140"/>
        <a:ext cx="2889450" cy="720000"/>
      </dsp:txXfrm>
    </dsp:sp>
    <dsp:sp modelId="{60CFAD19-77B0-4C9D-A081-91B157D7B135}">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92EB8E-B8C4-410A-A27B-16A251242537}">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BERT: Deep contextual embeddings and fine-tuning for emotional detection.</a:t>
          </a:r>
        </a:p>
      </dsp:txBody>
      <dsp:txXfrm>
        <a:off x="7208178" y="2644140"/>
        <a:ext cx="28894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4106B-FA6A-E04D-A9D8-62DA26972BE9}">
      <dsp:nvSpPr>
        <dsp:cNvPr id="0" name=""/>
        <dsp:cNvSpPr/>
      </dsp:nvSpPr>
      <dsp:spPr>
        <a:xfrm>
          <a:off x="1748064" y="2975"/>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Lightweight, no training needed.</a:t>
          </a:r>
        </a:p>
      </dsp:txBody>
      <dsp:txXfrm>
        <a:off x="1748064" y="2975"/>
        <a:ext cx="3342605" cy="2005563"/>
      </dsp:txXfrm>
    </dsp:sp>
    <dsp:sp modelId="{E494D3DB-3863-F145-A561-A2C63910CD03}">
      <dsp:nvSpPr>
        <dsp:cNvPr id="0" name=""/>
        <dsp:cNvSpPr/>
      </dsp:nvSpPr>
      <dsp:spPr>
        <a:xfrm>
          <a:off x="5424930" y="2975"/>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Good for fast estimations.</a:t>
          </a:r>
        </a:p>
      </dsp:txBody>
      <dsp:txXfrm>
        <a:off x="5424930" y="2975"/>
        <a:ext cx="3342605" cy="2005563"/>
      </dsp:txXfrm>
    </dsp:sp>
    <dsp:sp modelId="{452DFF9C-8ACC-F547-9315-950851D9015B}">
      <dsp:nvSpPr>
        <dsp:cNvPr id="0" name=""/>
        <dsp:cNvSpPr/>
      </dsp:nvSpPr>
      <dsp:spPr>
        <a:xfrm>
          <a:off x="3586497" y="2342799"/>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Struggles with sarcasm, context-heavy reviews.</a:t>
          </a:r>
        </a:p>
      </dsp:txBody>
      <dsp:txXfrm>
        <a:off x="3586497" y="2342799"/>
        <a:ext cx="3342605" cy="20055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C36EB-C123-0945-8A7D-D256DCED18AD}">
      <dsp:nvSpPr>
        <dsp:cNvPr id="0" name=""/>
        <dsp:cNvSpPr/>
      </dsp:nvSpPr>
      <dsp:spPr>
        <a:xfrm>
          <a:off x="1333" y="1316033"/>
          <a:ext cx="3121474" cy="15607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Transform text to vector space using TF-IDF.</a:t>
          </a:r>
        </a:p>
      </dsp:txBody>
      <dsp:txXfrm>
        <a:off x="47045" y="1361745"/>
        <a:ext cx="3030050" cy="1469313"/>
      </dsp:txXfrm>
    </dsp:sp>
    <dsp:sp modelId="{BA72A253-123D-A249-92F9-E8A93F477C28}">
      <dsp:nvSpPr>
        <dsp:cNvPr id="0" name=""/>
        <dsp:cNvSpPr/>
      </dsp:nvSpPr>
      <dsp:spPr>
        <a:xfrm>
          <a:off x="3903177" y="1316033"/>
          <a:ext cx="3121474" cy="15607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Logistic Regression classifier predicts polarity.</a:t>
          </a:r>
        </a:p>
      </dsp:txBody>
      <dsp:txXfrm>
        <a:off x="3948889" y="1361745"/>
        <a:ext cx="3030050" cy="1469313"/>
      </dsp:txXfrm>
    </dsp:sp>
    <dsp:sp modelId="{3BA29B9C-0642-8044-A6A7-69B5549BB791}">
      <dsp:nvSpPr>
        <dsp:cNvPr id="0" name=""/>
        <dsp:cNvSpPr/>
      </dsp:nvSpPr>
      <dsp:spPr>
        <a:xfrm>
          <a:off x="7805020" y="1316033"/>
          <a:ext cx="3121474" cy="15607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Good accuracy (~81.7%), interpretable results.</a:t>
          </a:r>
        </a:p>
      </dsp:txBody>
      <dsp:txXfrm>
        <a:off x="7850732" y="1361745"/>
        <a:ext cx="3030050" cy="14693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B56FA-6414-416A-8C26-F9AC44FEC6E8}">
      <dsp:nvSpPr>
        <dsp:cNvPr id="0" name=""/>
        <dsp:cNvSpPr/>
      </dsp:nvSpPr>
      <dsp:spPr>
        <a:xfrm>
          <a:off x="947201" y="567162"/>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087E2-C776-4FA9-A34E-3F71DF880D09}">
      <dsp:nvSpPr>
        <dsp:cNvPr id="0" name=""/>
        <dsp:cNvSpPr/>
      </dsp:nvSpPr>
      <dsp:spPr>
        <a:xfrm>
          <a:off x="59990"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Deep Bidirectional Encoder Representations from Transformers.</a:t>
          </a:r>
        </a:p>
      </dsp:txBody>
      <dsp:txXfrm>
        <a:off x="59990" y="2402242"/>
        <a:ext cx="3226223" cy="720000"/>
      </dsp:txXfrm>
    </dsp:sp>
    <dsp:sp modelId="{BAE312B3-E6D6-463D-B443-057FE314AA24}">
      <dsp:nvSpPr>
        <dsp:cNvPr id="0" name=""/>
        <dsp:cNvSpPr/>
      </dsp:nvSpPr>
      <dsp:spPr>
        <a:xfrm>
          <a:off x="4738014" y="567162"/>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5472A9-6EB2-4F25-A3AC-DEE618AADA6B}">
      <dsp:nvSpPr>
        <dsp:cNvPr id="0" name=""/>
        <dsp:cNvSpPr/>
      </dsp:nvSpPr>
      <dsp:spPr>
        <a:xfrm>
          <a:off x="3850802"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Fine-tuned on Yelp reviews for custom sentiment classification.</a:t>
          </a:r>
        </a:p>
      </dsp:txBody>
      <dsp:txXfrm>
        <a:off x="3850802" y="2402242"/>
        <a:ext cx="3226223" cy="720000"/>
      </dsp:txXfrm>
    </dsp:sp>
    <dsp:sp modelId="{6E72EB5D-5496-4707-9F48-53E793D2A40D}">
      <dsp:nvSpPr>
        <dsp:cNvPr id="0" name=""/>
        <dsp:cNvSpPr/>
      </dsp:nvSpPr>
      <dsp:spPr>
        <a:xfrm>
          <a:off x="8528826" y="567162"/>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396F3A-77A0-46F9-831E-EE2588CB2C2B}">
      <dsp:nvSpPr>
        <dsp:cNvPr id="0" name=""/>
        <dsp:cNvSpPr/>
      </dsp:nvSpPr>
      <dsp:spPr>
        <a:xfrm>
          <a:off x="7641615"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Achieved highest accuracy (91.5%), robust to context variations.</a:t>
          </a:r>
        </a:p>
      </dsp:txBody>
      <dsp:txXfrm>
        <a:off x="7641615" y="2402242"/>
        <a:ext cx="3226223"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16D91-64D6-4923-AB02-404BEAA75DC0}">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B372A-75BB-4188-A4FB-6956F7F829F1}">
      <dsp:nvSpPr>
        <dsp:cNvPr id="0" name=""/>
        <dsp:cNvSpPr/>
      </dsp:nvSpPr>
      <dsp:spPr>
        <a:xfrm>
          <a:off x="1135476" y="870715"/>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D149DF-73C5-43AB-B3B0-9781944739AA}">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Collaborative Filtering via SVD captures user-restaurant interactions.</a:t>
          </a:r>
        </a:p>
      </dsp:txBody>
      <dsp:txXfrm>
        <a:off x="93445" y="3018902"/>
        <a:ext cx="3206250" cy="720000"/>
      </dsp:txXfrm>
    </dsp:sp>
    <dsp:sp modelId="{92F92E9C-EDBF-4761-83CB-B6F2136EFF69}">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00717-4D69-4F80-9767-4B15DC5D2D22}">
      <dsp:nvSpPr>
        <dsp:cNvPr id="0" name=""/>
        <dsp:cNvSpPr/>
      </dsp:nvSpPr>
      <dsp:spPr>
        <a:xfrm>
          <a:off x="4902820" y="870715"/>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1BCB7-BDBA-4277-A829-E23032E70894}">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Factorizes rating matrix into latent spaces.</a:t>
          </a:r>
        </a:p>
      </dsp:txBody>
      <dsp:txXfrm>
        <a:off x="3860789" y="3018902"/>
        <a:ext cx="3206250" cy="720000"/>
      </dsp:txXfrm>
    </dsp:sp>
    <dsp:sp modelId="{75410D9B-DAF9-46C7-A18E-0A3E3F5F55C6}">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087F7-65B7-4F1B-ACBA-43CE7246A745}">
      <dsp:nvSpPr>
        <dsp:cNvPr id="0" name=""/>
        <dsp:cNvSpPr/>
      </dsp:nvSpPr>
      <dsp:spPr>
        <a:xfrm>
          <a:off x="8670164" y="870715"/>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3CDCED-1B17-485D-9719-5B82E62AE355}">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Handles missing data better than neighborhood methods.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EF363-11EF-144F-9AEA-E63A9CBEC6ED}" type="datetimeFigureOut">
              <a:rPr lang="en-US" smtClean="0"/>
              <a:t>4/28/25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324AD-D1EA-DF47-BAC7-9FC485076FAD}" type="slidenum">
              <a:rPr lang="en-US" smtClean="0"/>
              <a:t>‹#›</a:t>
            </a:fld>
            <a:endParaRPr lang="en-US"/>
          </a:p>
        </p:txBody>
      </p:sp>
    </p:spTree>
    <p:extLst>
      <p:ext uri="{BB962C8B-B14F-4D97-AF65-F5344CB8AC3E}">
        <p14:creationId xmlns:p14="http://schemas.microsoft.com/office/powerpoint/2010/main" val="421025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_"Good afternoon, everyone.</a:t>
            </a:r>
            <a:br>
              <a:rPr lang="en-US" b="0" i="0" u="none" strike="noStrike" dirty="0">
                <a:solidFill>
                  <a:srgbClr val="000000"/>
                </a:solidFill>
                <a:effectLst/>
              </a:rPr>
            </a:br>
            <a:r>
              <a:rPr lang="en-US" b="0" i="0" u="none" strike="noStrike" dirty="0">
                <a:solidFill>
                  <a:srgbClr val="000000"/>
                </a:solidFill>
                <a:effectLst/>
              </a:rPr>
              <a:t>My name is Sarthak Bora, and I’m excited to present my capstone project titled</a:t>
            </a:r>
            <a:br>
              <a:rPr lang="en-US" b="0" i="0" u="none" strike="noStrike" dirty="0">
                <a:solidFill>
                  <a:srgbClr val="000000"/>
                </a:solidFill>
                <a:effectLst/>
              </a:rPr>
            </a:br>
            <a:r>
              <a:rPr lang="en-US" b="0" i="0" u="none" strike="noStrike" dirty="0">
                <a:solidFill>
                  <a:srgbClr val="000000"/>
                </a:solidFill>
                <a:effectLst/>
              </a:rPr>
              <a:t>‘Restaurant Recommendation System Using Yelp Data.’</a:t>
            </a:r>
          </a:p>
          <a:p>
            <a:pPr algn="l">
              <a:buNone/>
            </a:pPr>
            <a:r>
              <a:rPr lang="en-US" b="0" i="0" u="none" strike="noStrike" dirty="0">
                <a:solidFill>
                  <a:srgbClr val="000000"/>
                </a:solidFill>
                <a:effectLst/>
              </a:rPr>
              <a:t>This project is a culmination of everything I’ve learned in this program — combining real-world datasets, machine learning models, sentiment analysis, and deployment into an actual working product.</a:t>
            </a:r>
          </a:p>
          <a:p>
            <a:pPr algn="l"/>
            <a:r>
              <a:rPr lang="en-US" b="0" i="0" u="none" strike="noStrike" dirty="0">
                <a:solidFill>
                  <a:srgbClr val="000000"/>
                </a:solidFill>
                <a:effectLst/>
              </a:rPr>
              <a:t>Over the next 25–30 minutes, I’ll walk you through the motivation, methods, results, and impact of the system I built — and I’ll also demonstrate how it works using an interactive app."_</a:t>
            </a:r>
          </a:p>
        </p:txBody>
      </p:sp>
      <p:sp>
        <p:nvSpPr>
          <p:cNvPr id="4" name="Slide Number Placeholder 3"/>
          <p:cNvSpPr>
            <a:spLocks noGrp="1"/>
          </p:cNvSpPr>
          <p:nvPr>
            <p:ph type="sldNum" sz="quarter" idx="5"/>
          </p:nvPr>
        </p:nvSpPr>
        <p:spPr/>
        <p:txBody>
          <a:bodyPr/>
          <a:lstStyle/>
          <a:p>
            <a:fld id="{652324AD-D1EA-DF47-BAC7-9FC485076FAD}" type="slidenum">
              <a:rPr lang="en-US" smtClean="0"/>
              <a:t>1</a:t>
            </a:fld>
            <a:endParaRPr lang="en-US"/>
          </a:p>
        </p:txBody>
      </p:sp>
    </p:spTree>
    <p:extLst>
      <p:ext uri="{BB962C8B-B14F-4D97-AF65-F5344CB8AC3E}">
        <p14:creationId xmlns:p14="http://schemas.microsoft.com/office/powerpoint/2010/main" val="2301231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"Once the data was prepared, the next major task was to extract emotional sentiment from the review texts.</a:t>
            </a:r>
            <a:br>
              <a:rPr lang="en-US" b="0" i="0" u="none" strike="noStrike" dirty="0">
                <a:solidFill>
                  <a:srgbClr val="000000"/>
                </a:solidFill>
                <a:effectLst/>
              </a:rPr>
            </a:br>
            <a:r>
              <a:rPr lang="en-US" b="0" i="0" u="none" strike="noStrike" dirty="0">
                <a:solidFill>
                  <a:srgbClr val="000000"/>
                </a:solidFill>
                <a:effectLst/>
              </a:rPr>
              <a:t>I tried three major techniques:</a:t>
            </a:r>
          </a:p>
          <a:p>
            <a:pPr algn="l">
              <a:buFont typeface="Arial" panose="020B0604020202020204" pitchFamily="34" charset="0"/>
              <a:buChar char="•"/>
            </a:pPr>
            <a:r>
              <a:rPr lang="en-US" b="1" i="0" u="none" strike="noStrike" dirty="0">
                <a:solidFill>
                  <a:srgbClr val="000000"/>
                </a:solidFill>
                <a:effectLst/>
              </a:rPr>
              <a:t>VADER</a:t>
            </a:r>
            <a:r>
              <a:rPr lang="en-US" b="0" i="0" u="none" strike="noStrike" dirty="0">
                <a:solidFill>
                  <a:srgbClr val="000000"/>
                </a:solidFill>
                <a:effectLst/>
              </a:rPr>
              <a:t>: A rule-based model pre-tuned for social media and review texts. It uses a dictionary of words with assigned sentiment scores and quickly analyzes sentences.</a:t>
            </a:r>
            <a:br>
              <a:rPr lang="en-US" b="0" i="0" u="none" strike="noStrike" dirty="0">
                <a:solidFill>
                  <a:srgbClr val="000000"/>
                </a:solidFill>
                <a:effectLst/>
              </a:rPr>
            </a:br>
            <a:r>
              <a:rPr lang="en-US" b="0" i="0" u="none" strike="noStrike" dirty="0">
                <a:solidFill>
                  <a:srgbClr val="000000"/>
                </a:solidFill>
                <a:effectLst/>
              </a:rPr>
              <a:t>However, VADER struggles with complex phrases like sarcasm or context switches.</a:t>
            </a:r>
          </a:p>
          <a:p>
            <a:pPr algn="l">
              <a:buFont typeface="Arial" panose="020B0604020202020204" pitchFamily="34" charset="0"/>
              <a:buChar char="•"/>
            </a:pPr>
            <a:r>
              <a:rPr lang="en-US" b="1" i="0" u="none" strike="noStrike" dirty="0">
                <a:solidFill>
                  <a:srgbClr val="000000"/>
                </a:solidFill>
                <a:effectLst/>
              </a:rPr>
              <a:t>TF-IDF + Logistic Regression</a:t>
            </a:r>
            <a:r>
              <a:rPr lang="en-US" b="0" i="0" u="none" strike="noStrike" dirty="0">
                <a:solidFill>
                  <a:srgbClr val="000000"/>
                </a:solidFill>
                <a:effectLst/>
              </a:rPr>
              <a:t>: Here, I first transformed the text into numerical feature vectors using Term Frequency-Inverse Document Frequency (TF-IDF).</a:t>
            </a:r>
            <a:br>
              <a:rPr lang="en-US" b="0" i="0" u="none" strike="noStrike" dirty="0">
                <a:solidFill>
                  <a:srgbClr val="000000"/>
                </a:solidFill>
                <a:effectLst/>
              </a:rPr>
            </a:br>
            <a:r>
              <a:rPr lang="en-US" b="0" i="0" u="none" strike="noStrike" dirty="0">
                <a:solidFill>
                  <a:srgbClr val="000000"/>
                </a:solidFill>
                <a:effectLst/>
              </a:rPr>
              <a:t>Then I trained a simple Logistic Regression model to classify reviews as positive or negative.</a:t>
            </a:r>
            <a:br>
              <a:rPr lang="en-US" b="0" i="0" u="none" strike="noStrike" dirty="0">
                <a:solidFill>
                  <a:srgbClr val="000000"/>
                </a:solidFill>
                <a:effectLst/>
              </a:rPr>
            </a:br>
            <a:r>
              <a:rPr lang="en-US" b="0" i="0" u="none" strike="noStrike" dirty="0">
                <a:solidFill>
                  <a:srgbClr val="000000"/>
                </a:solidFill>
                <a:effectLst/>
              </a:rPr>
              <a:t>This method is more robust than VADER, and achieves better baseline performance, but it still struggles when reviews are long and nuanced.</a:t>
            </a:r>
          </a:p>
          <a:p>
            <a:pPr algn="l">
              <a:buFont typeface="Arial" panose="020B0604020202020204" pitchFamily="34" charset="0"/>
              <a:buChar char="•"/>
            </a:pPr>
            <a:r>
              <a:rPr lang="en-US" b="1" i="0" u="none" strike="noStrike" dirty="0">
                <a:solidFill>
                  <a:srgbClr val="000000"/>
                </a:solidFill>
                <a:effectLst/>
              </a:rPr>
              <a:t>BERT</a:t>
            </a:r>
            <a:r>
              <a:rPr lang="en-US" b="0" i="0" u="none" strike="noStrike" dirty="0">
                <a:solidFill>
                  <a:srgbClr val="000000"/>
                </a:solidFill>
                <a:effectLst/>
              </a:rPr>
              <a:t>: BERT, or Bidirectional Encoder Representations from Transformers deep learning model.</a:t>
            </a:r>
            <a:br>
              <a:rPr lang="en-US" b="0" i="0" u="none" strike="noStrike" dirty="0">
                <a:solidFill>
                  <a:srgbClr val="000000"/>
                </a:solidFill>
                <a:effectLst/>
              </a:rPr>
            </a:br>
            <a:r>
              <a:rPr lang="en-US" b="0" i="0" u="none" strike="noStrike" dirty="0">
                <a:solidFill>
                  <a:srgbClr val="000000"/>
                </a:solidFill>
                <a:effectLst/>
              </a:rPr>
              <a:t>I fine-tuned a pre-trained BERT model specifically on Yelp restaurant reviews to predict sentiment.</a:t>
            </a:r>
          </a:p>
          <a:p>
            <a:pPr algn="l">
              <a:buFont typeface="Arial" panose="020B0604020202020204" pitchFamily="34" charset="0"/>
              <a:buChar char="•"/>
            </a:pPr>
            <a:br>
              <a:rPr lang="en-US" b="0" i="0" u="none" strike="noStrike" dirty="0">
                <a:solidFill>
                  <a:srgbClr val="000000"/>
                </a:solidFill>
                <a:effectLst/>
              </a:rPr>
            </a:br>
            <a:r>
              <a:rPr lang="en-US" b="0" i="0" u="none" strike="noStrike" dirty="0">
                <a:solidFill>
                  <a:srgbClr val="000000"/>
                </a:solidFill>
                <a:effectLst/>
              </a:rPr>
              <a:t>BERT understands context deeply, such as 'The food was great, but the service was awful,' recognizing mixed sentiments within the same review.</a:t>
            </a:r>
          </a:p>
          <a:p>
            <a:pPr algn="l">
              <a:buFont typeface="Arial" panose="020B0604020202020204" pitchFamily="34" charset="0"/>
              <a:buChar char="•"/>
            </a:pPr>
            <a:br>
              <a:rPr lang="en-US" b="0" i="0" u="none" strike="noStrike" dirty="0">
                <a:solidFill>
                  <a:srgbClr val="000000"/>
                </a:solidFill>
                <a:effectLst/>
              </a:rPr>
            </a:br>
            <a:r>
              <a:rPr lang="en-US" b="0" i="0" u="none" strike="noStrike" dirty="0">
                <a:solidFill>
                  <a:srgbClr val="000000"/>
                </a:solidFill>
                <a:effectLst/>
              </a:rPr>
              <a:t>In short, each method represented a step up in sophistication, with BERT delivering the most accurate and emotionally aware sentiment understanding."_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10</a:t>
            </a:fld>
            <a:endParaRPr lang="en-US"/>
          </a:p>
        </p:txBody>
      </p:sp>
    </p:spTree>
    <p:extLst>
      <p:ext uri="{BB962C8B-B14F-4D97-AF65-F5344CB8AC3E}">
        <p14:creationId xmlns:p14="http://schemas.microsoft.com/office/powerpoint/2010/main" val="328230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Starting with the first sentiment analysis approach: VADER.</a:t>
            </a:r>
            <a:br>
              <a:rPr lang="en-US" dirty="0"/>
            </a:br>
            <a:r>
              <a:rPr lang="en-US" b="0" i="0" u="none" strike="noStrike" dirty="0">
                <a:solidFill>
                  <a:srgbClr val="000000"/>
                </a:solidFill>
                <a:effectLst/>
                <a:latin typeface="-webkit-standard"/>
              </a:rPr>
              <a:t>VADER stands for Valence Aware Dictionary for </a:t>
            </a:r>
            <a:r>
              <a:rPr lang="en-US" b="0" i="0" u="none" strike="noStrike" dirty="0" err="1">
                <a:solidFill>
                  <a:srgbClr val="000000"/>
                </a:solidFill>
                <a:effectLst/>
                <a:latin typeface="-webkit-standard"/>
              </a:rPr>
              <a:t>sEntiment</a:t>
            </a:r>
            <a:r>
              <a:rPr lang="en-US" b="0" i="0" u="none" strike="noStrike" dirty="0">
                <a:solidFill>
                  <a:srgbClr val="000000"/>
                </a:solidFill>
                <a:effectLst/>
                <a:latin typeface="-webkit-standard"/>
              </a:rPr>
              <a:t> Reasoning.</a:t>
            </a:r>
            <a:br>
              <a:rPr lang="en-US" dirty="0"/>
            </a:br>
            <a:r>
              <a:rPr lang="en-US" b="0" i="0" u="none" strike="noStrike" dirty="0">
                <a:solidFill>
                  <a:srgbClr val="000000"/>
                </a:solidFill>
                <a:effectLst/>
                <a:latin typeface="-webkit-standard"/>
              </a:rPr>
              <a:t>It is a lexicon and rule-based sentiment analysis tool that is particularly good at analyzing social media texts, like tweets or short reviews.</a:t>
            </a:r>
            <a:br>
              <a:rPr lang="en-US" dirty="0"/>
            </a:br>
            <a:r>
              <a:rPr lang="en-US" b="0" i="0" u="none" strike="noStrike" dirty="0">
                <a:solidFill>
                  <a:srgbClr val="000000"/>
                </a:solidFill>
                <a:effectLst/>
                <a:latin typeface="-webkit-standard"/>
              </a:rPr>
              <a:t>The major advantage of VADER is its speed — it doesn't require any training phase.</a:t>
            </a:r>
            <a:br>
              <a:rPr lang="en-US" dirty="0"/>
            </a:br>
            <a:r>
              <a:rPr lang="en-US" b="0" i="0" u="none" strike="noStrike" dirty="0">
                <a:solidFill>
                  <a:srgbClr val="000000"/>
                </a:solidFill>
                <a:effectLst/>
                <a:latin typeface="-webkit-standard"/>
              </a:rPr>
              <a:t>It assigns pre-set positive or negative scores to words and phrases and sums them up.</a:t>
            </a:r>
            <a:br>
              <a:rPr lang="en-US" dirty="0"/>
            </a:br>
            <a:r>
              <a:rPr lang="en-US" b="0" i="0" u="none" strike="noStrike" dirty="0">
                <a:solidFill>
                  <a:srgbClr val="000000"/>
                </a:solidFill>
                <a:effectLst/>
                <a:latin typeface="-webkit-standard"/>
              </a:rPr>
              <a:t>While VADER is good for quick estimations and works well on straightforward reviews like 'Loved the food!' — it struggles when faced with complex sentences, sarcasm, or mixed sentiments.</a:t>
            </a:r>
            <a:br>
              <a:rPr lang="en-US" dirty="0"/>
            </a:br>
            <a:r>
              <a:rPr lang="en-US" b="0" i="0" u="none" strike="noStrike" dirty="0">
                <a:solidFill>
                  <a:srgbClr val="000000"/>
                </a:solidFill>
                <a:effectLst/>
                <a:latin typeface="-webkit-standard"/>
              </a:rPr>
              <a:t>For instance, if a review says, 'The waiter forgot our order but eventually made up for it,' VADER might not capture the nuanced recovery sentiment.</a:t>
            </a:r>
            <a:br>
              <a:rPr lang="en-US" dirty="0"/>
            </a:br>
            <a:r>
              <a:rPr lang="en-US" b="0" i="0" u="none" strike="noStrike" dirty="0">
                <a:solidFill>
                  <a:srgbClr val="000000"/>
                </a:solidFill>
                <a:effectLst/>
                <a:latin typeface="-webkit-standard"/>
              </a:rPr>
              <a:t>Therefore, while it served as a good starting baseline, I needed more sophisticated models for deeper emotional understanding."</a:t>
            </a:r>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11</a:t>
            </a:fld>
            <a:endParaRPr lang="en-US"/>
          </a:p>
        </p:txBody>
      </p:sp>
    </p:spTree>
    <p:extLst>
      <p:ext uri="{BB962C8B-B14F-4D97-AF65-F5344CB8AC3E}">
        <p14:creationId xmlns:p14="http://schemas.microsoft.com/office/powerpoint/2010/main" val="32987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"The second approach I implemented was a more traditional machine learning technique:</a:t>
            </a:r>
            <a:br>
              <a:rPr lang="en-US" b="0" i="0" u="none" strike="noStrike" dirty="0">
                <a:solidFill>
                  <a:srgbClr val="000000"/>
                </a:solidFill>
                <a:effectLst/>
              </a:rPr>
            </a:br>
            <a:r>
              <a:rPr lang="en-US" b="0" i="0" u="none" strike="noStrike" dirty="0">
                <a:solidFill>
                  <a:srgbClr val="000000"/>
                </a:solidFill>
                <a:effectLst/>
              </a:rPr>
              <a:t>First, I extracted features from the text using TF-IDF — Term Frequency-Inverse Document Frequency — which transforms each review into a weighted numerical vector.</a:t>
            </a:r>
            <a:br>
              <a:rPr lang="en-US" b="0" i="0" u="none" strike="noStrike" dirty="0">
                <a:solidFill>
                  <a:srgbClr val="000000"/>
                </a:solidFill>
                <a:effectLst/>
              </a:rPr>
            </a:br>
            <a:r>
              <a:rPr lang="en-US" b="0" i="0" u="none" strike="noStrike" dirty="0">
                <a:solidFill>
                  <a:srgbClr val="000000"/>
                </a:solidFill>
                <a:effectLst/>
              </a:rPr>
              <a:t>The idea behind TF-IDF is simple but powerful: words that appear frequently in a document but rarely across other documents are more important.</a:t>
            </a:r>
            <a:br>
              <a:rPr lang="en-US" b="0" i="0" u="none" strike="noStrike" dirty="0">
                <a:solidFill>
                  <a:srgbClr val="000000"/>
                </a:solidFill>
                <a:effectLst/>
              </a:rPr>
            </a:br>
            <a:r>
              <a:rPr lang="en-US" b="0" i="0" u="none" strike="noStrike" dirty="0">
                <a:solidFill>
                  <a:srgbClr val="000000"/>
                </a:solidFill>
                <a:effectLst/>
              </a:rPr>
              <a:t>For example, words like 'delicious' or 'slow service' could carry strong sentiment in a restaurant context.</a:t>
            </a:r>
            <a:br>
              <a:rPr lang="en-US" b="0" i="0" u="none" strike="noStrike" dirty="0">
                <a:solidFill>
                  <a:srgbClr val="000000"/>
                </a:solidFill>
                <a:effectLst/>
              </a:rPr>
            </a:br>
            <a:r>
              <a:rPr lang="en-US" b="0" i="0" u="none" strike="noStrike" dirty="0">
                <a:solidFill>
                  <a:srgbClr val="000000"/>
                </a:solidFill>
                <a:effectLst/>
              </a:rPr>
              <a:t>Once I had the feature vectors, I trained a Logistic Regression model to classify reviews into positive or negative sentiment.</a:t>
            </a:r>
            <a:br>
              <a:rPr lang="en-US" b="0" i="0" u="none" strike="noStrike" dirty="0">
                <a:solidFill>
                  <a:srgbClr val="000000"/>
                </a:solidFill>
                <a:effectLst/>
              </a:rPr>
            </a:br>
            <a:r>
              <a:rPr lang="en-US" b="0" i="0" u="none" strike="noStrike" dirty="0">
                <a:solidFill>
                  <a:srgbClr val="000000"/>
                </a:solidFill>
                <a:effectLst/>
              </a:rPr>
              <a:t>This method achieved about 81.7% accuracy, much better than VADER.</a:t>
            </a:r>
            <a:br>
              <a:rPr lang="en-US" b="0" i="0" u="none" strike="noStrike" dirty="0">
                <a:solidFill>
                  <a:srgbClr val="000000"/>
                </a:solidFill>
                <a:effectLst/>
              </a:rPr>
            </a:br>
            <a:r>
              <a:rPr lang="en-US" b="0" i="0" u="none" strike="noStrike" dirty="0">
                <a:solidFill>
                  <a:srgbClr val="000000"/>
                </a:solidFill>
                <a:effectLst/>
              </a:rPr>
              <a:t>However, it still had some limitations:</a:t>
            </a:r>
          </a:p>
          <a:p>
            <a:pPr algn="l">
              <a:buFont typeface="Arial" panose="020B0604020202020204" pitchFamily="34" charset="0"/>
              <a:buChar char="•"/>
            </a:pPr>
            <a:r>
              <a:rPr lang="en-US" b="0" i="0" u="none" strike="noStrike" dirty="0">
                <a:solidFill>
                  <a:srgbClr val="000000"/>
                </a:solidFill>
                <a:effectLst/>
              </a:rPr>
              <a:t>It treats words independently and ignores word order and context.</a:t>
            </a:r>
          </a:p>
          <a:p>
            <a:pPr algn="l">
              <a:buFont typeface="Arial" panose="020B0604020202020204" pitchFamily="34" charset="0"/>
              <a:buChar char="•"/>
            </a:pPr>
            <a:r>
              <a:rPr lang="en-US" b="0" i="0" u="none" strike="noStrike" dirty="0">
                <a:solidFill>
                  <a:srgbClr val="000000"/>
                </a:solidFill>
                <a:effectLst/>
              </a:rPr>
              <a:t>It doesn’t understand relationships between words like 'not good' versus 'good.'</a:t>
            </a:r>
            <a:br>
              <a:rPr lang="en-US" b="0" i="0" u="none" strike="noStrike" dirty="0">
                <a:solidFill>
                  <a:srgbClr val="000000"/>
                </a:solidFill>
                <a:effectLst/>
              </a:rPr>
            </a:br>
            <a:r>
              <a:rPr lang="en-US" b="0" i="0" u="none" strike="noStrike" dirty="0">
                <a:solidFill>
                  <a:srgbClr val="000000"/>
                </a:solidFill>
                <a:effectLst/>
              </a:rPr>
              <a:t>Despite that, this model provided a strong intermediate performance benchmark."_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12</a:t>
            </a:fld>
            <a:endParaRPr lang="en-US"/>
          </a:p>
        </p:txBody>
      </p:sp>
    </p:spTree>
    <p:extLst>
      <p:ext uri="{BB962C8B-B14F-4D97-AF65-F5344CB8AC3E}">
        <p14:creationId xmlns:p14="http://schemas.microsoft.com/office/powerpoint/2010/main" val="2260090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"Finally, the most powerful technique I used was BERT — Bidirectional Encoder Representations from Transformers.</a:t>
            </a:r>
            <a:br>
              <a:rPr lang="en-US" dirty="0"/>
            </a:br>
            <a:r>
              <a:rPr lang="en-US" b="0" i="0" u="none" strike="noStrike" dirty="0">
                <a:solidFill>
                  <a:srgbClr val="000000"/>
                </a:solidFill>
                <a:effectLst/>
                <a:latin typeface="-webkit-standard"/>
              </a:rPr>
              <a:t>Unlike traditional models, BERT reads a sentence in both directions — left to right and right to left — at the same time.</a:t>
            </a:r>
            <a:br>
              <a:rPr lang="en-US" dirty="0"/>
            </a:br>
            <a:r>
              <a:rPr lang="en-US" b="0" i="0" u="none" strike="noStrike" dirty="0">
                <a:solidFill>
                  <a:srgbClr val="000000"/>
                </a:solidFill>
                <a:effectLst/>
                <a:latin typeface="-webkit-standard"/>
              </a:rPr>
              <a:t>This allows it to capture the deep context of every word.</a:t>
            </a:r>
            <a:br>
              <a:rPr lang="en-US" dirty="0"/>
            </a:br>
            <a:r>
              <a:rPr lang="en-US" b="0" i="0" u="none" strike="noStrike" dirty="0">
                <a:solidFill>
                  <a:srgbClr val="000000"/>
                </a:solidFill>
                <a:effectLst/>
                <a:latin typeface="-webkit-standard"/>
              </a:rPr>
              <a:t>For instance, it understands the difference between 'I am happy with the service' and 'I am not happy with the service.'</a:t>
            </a:r>
            <a:br>
              <a:rPr lang="en-US" dirty="0"/>
            </a:br>
            <a:r>
              <a:rPr lang="en-US" b="0" i="0" u="none" strike="noStrike" dirty="0">
                <a:solidFill>
                  <a:srgbClr val="000000"/>
                </a:solidFill>
                <a:effectLst/>
                <a:latin typeface="-webkit-standard"/>
              </a:rPr>
              <a:t>I fine-tuned a pre-trained BERT model specifically on a labeled dataset of restaurant reviews.</a:t>
            </a:r>
            <a:br>
              <a:rPr lang="en-US" dirty="0"/>
            </a:br>
            <a:r>
              <a:rPr lang="en-US" b="0" i="0" u="none" strike="noStrike" dirty="0">
                <a:solidFill>
                  <a:srgbClr val="000000"/>
                </a:solidFill>
                <a:effectLst/>
                <a:latin typeface="-webkit-standard"/>
              </a:rPr>
              <a:t>Training BERT was computationally expensive and required GPU acceleration, but it delivered the best results.</a:t>
            </a:r>
            <a:br>
              <a:rPr lang="en-US" dirty="0"/>
            </a:br>
            <a:r>
              <a:rPr lang="en-US" b="0" i="0" u="none" strike="noStrike" dirty="0">
                <a:solidFill>
                  <a:srgbClr val="000000"/>
                </a:solidFill>
                <a:effectLst/>
                <a:latin typeface="-webkit-standard"/>
              </a:rPr>
              <a:t>BERT achieved a sentiment classification accuracy of 91.5% — significantly outperforming both VADER and TF-IDF methods.</a:t>
            </a:r>
            <a:br>
              <a:rPr lang="en-US" dirty="0"/>
            </a:br>
            <a:r>
              <a:rPr lang="en-US" b="0" i="0" u="none" strike="noStrike" dirty="0">
                <a:solidFill>
                  <a:srgbClr val="000000"/>
                </a:solidFill>
                <a:effectLst/>
                <a:latin typeface="-webkit-standard"/>
              </a:rPr>
              <a:t>Therefore, I chose BERT outputs as the final sentiment scores for the hybrid recommendation model."</a:t>
            </a:r>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13</a:t>
            </a:fld>
            <a:endParaRPr lang="en-US"/>
          </a:p>
        </p:txBody>
      </p:sp>
    </p:spTree>
    <p:extLst>
      <p:ext uri="{BB962C8B-B14F-4D97-AF65-F5344CB8AC3E}">
        <p14:creationId xmlns:p14="http://schemas.microsoft.com/office/powerpoint/2010/main" val="363251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Now moving to the second half of the hybrid model: Collaborative Filtering.</a:t>
            </a:r>
            <a:br>
              <a:rPr lang="en-US" b="0" i="0" u="none" strike="noStrike" dirty="0">
                <a:solidFill>
                  <a:srgbClr val="000000"/>
                </a:solidFill>
                <a:effectLst/>
              </a:rPr>
            </a:br>
            <a:r>
              <a:rPr lang="en-US" b="0" i="0" u="none" strike="noStrike" dirty="0">
                <a:solidFill>
                  <a:srgbClr val="000000"/>
                </a:solidFill>
                <a:effectLst/>
              </a:rPr>
              <a:t>Collaborative Filtering is based on the principle that if user A and user B have similar tastes, then the restaurants liked by user A will likely be liked by user B as well.</a:t>
            </a:r>
            <a:br>
              <a:rPr lang="en-US" b="0" i="0" u="none" strike="noStrike" dirty="0">
                <a:solidFill>
                  <a:srgbClr val="000000"/>
                </a:solidFill>
                <a:effectLst/>
              </a:rPr>
            </a:br>
            <a:r>
              <a:rPr lang="en-US" b="0" i="0" u="none" strike="noStrike" dirty="0">
                <a:solidFill>
                  <a:srgbClr val="000000"/>
                </a:solidFill>
                <a:effectLst/>
              </a:rPr>
              <a:t>In this project, I implemented Matrix Factorization using Singular Value Decomposition (SVD).</a:t>
            </a:r>
            <a:br>
              <a:rPr lang="en-US" b="0" i="0" u="none" strike="noStrike" dirty="0">
                <a:solidFill>
                  <a:srgbClr val="000000"/>
                </a:solidFill>
                <a:effectLst/>
              </a:rPr>
            </a:br>
            <a:r>
              <a:rPr lang="en-US" b="0" i="0" u="none" strike="noStrike" dirty="0">
                <a:solidFill>
                  <a:srgbClr val="000000"/>
                </a:solidFill>
                <a:effectLst/>
              </a:rPr>
              <a:t>SVD factorizes the very large user-business rating matrix into two smaller matrices:</a:t>
            </a:r>
          </a:p>
          <a:p>
            <a:pPr algn="l">
              <a:buFont typeface="Arial" panose="020B0604020202020204" pitchFamily="34" charset="0"/>
              <a:buChar char="•"/>
            </a:pPr>
            <a:r>
              <a:rPr lang="en-US" b="0" i="0" u="none" strike="noStrike" dirty="0">
                <a:solidFill>
                  <a:srgbClr val="000000"/>
                </a:solidFill>
                <a:effectLst/>
              </a:rPr>
              <a:t>One representing user features</a:t>
            </a:r>
          </a:p>
          <a:p>
            <a:pPr algn="l">
              <a:buFont typeface="Arial" panose="020B0604020202020204" pitchFamily="34" charset="0"/>
              <a:buChar char="•"/>
            </a:pPr>
            <a:r>
              <a:rPr lang="en-US" b="0" i="0" u="none" strike="noStrike" dirty="0">
                <a:solidFill>
                  <a:srgbClr val="000000"/>
                </a:solidFill>
                <a:effectLst/>
              </a:rPr>
              <a:t>One representing restaurant features</a:t>
            </a:r>
            <a:br>
              <a:rPr lang="en-US" b="0" i="0" u="none" strike="noStrike" dirty="0">
                <a:solidFill>
                  <a:srgbClr val="000000"/>
                </a:solidFill>
                <a:effectLst/>
              </a:rPr>
            </a:br>
            <a:r>
              <a:rPr lang="en-US" b="0" i="0" u="none" strike="noStrike" dirty="0">
                <a:solidFill>
                  <a:srgbClr val="000000"/>
                </a:solidFill>
                <a:effectLst/>
              </a:rPr>
              <a:t>By multiplying these matrices back, we can predict unknown ratings for unseen user-restaurant pairs.</a:t>
            </a:r>
            <a:br>
              <a:rPr lang="en-US" b="0" i="0" u="none" strike="noStrike" dirty="0">
                <a:solidFill>
                  <a:srgbClr val="000000"/>
                </a:solidFill>
                <a:effectLst/>
              </a:rPr>
            </a:br>
            <a:r>
              <a:rPr lang="en-US" b="0" i="0" u="none" strike="noStrike" dirty="0">
                <a:solidFill>
                  <a:srgbClr val="000000"/>
                </a:solidFill>
                <a:effectLst/>
              </a:rPr>
              <a:t>This technique is especially powerful because it captures hidden patterns that are not obvious directly — for example, a user who likes Mexican food might also like Tex-Mex, even if they never rated Tex-Mex restaurants before.</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14</a:t>
            </a:fld>
            <a:endParaRPr lang="en-US"/>
          </a:p>
        </p:txBody>
      </p:sp>
    </p:spTree>
    <p:extLst>
      <p:ext uri="{BB962C8B-B14F-4D97-AF65-F5344CB8AC3E}">
        <p14:creationId xmlns:p14="http://schemas.microsoft.com/office/powerpoint/2010/main" val="8910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"Here are the evaluation results for the Collaborative Filtering model using SVD.</a:t>
            </a:r>
            <a:br>
              <a:rPr lang="en-US" dirty="0"/>
            </a:br>
            <a:r>
              <a:rPr lang="en-US" b="0" i="0" u="none" strike="noStrike" dirty="0">
                <a:solidFill>
                  <a:srgbClr val="000000"/>
                </a:solidFill>
                <a:effectLst/>
                <a:latin typeface="-webkit-standard"/>
              </a:rPr>
              <a:t>The key metric here is RMSE — Root Mean Square Error — which measures the average prediction error between the predicted rating and the actual user rating.</a:t>
            </a:r>
            <a:br>
              <a:rPr lang="en-US" dirty="0"/>
            </a:br>
            <a:r>
              <a:rPr lang="en-US" b="0" i="0" u="none" strike="noStrike" dirty="0">
                <a:solidFill>
                  <a:srgbClr val="000000"/>
                </a:solidFill>
                <a:effectLst/>
                <a:latin typeface="-webkit-standard"/>
              </a:rPr>
              <a:t>Lower RMSE indicates better prediction quality.</a:t>
            </a:r>
            <a:br>
              <a:rPr lang="en-US" dirty="0"/>
            </a:br>
            <a:r>
              <a:rPr lang="en-US" b="0" i="0" u="none" strike="noStrike" dirty="0">
                <a:solidFill>
                  <a:srgbClr val="000000"/>
                </a:solidFill>
                <a:effectLst/>
                <a:latin typeface="-webkit-standard"/>
              </a:rPr>
              <a:t>In my model, the SVD approach achieved an RMSE of 0.982.</a:t>
            </a:r>
            <a:br>
              <a:rPr lang="en-US" dirty="0"/>
            </a:br>
            <a:r>
              <a:rPr lang="en-US" b="0" i="0" u="none" strike="noStrike" dirty="0">
                <a:solidFill>
                  <a:srgbClr val="000000"/>
                </a:solidFill>
                <a:effectLst/>
                <a:latin typeface="-webkit-standard"/>
              </a:rPr>
              <a:t>An RMSE under 1 is considered quite strong for recommendation systems, especially given the size and sparsity of Yelp data.</a:t>
            </a:r>
            <a:br>
              <a:rPr lang="en-US" dirty="0"/>
            </a:br>
            <a:r>
              <a:rPr lang="en-US" b="0" i="0" u="none" strike="noStrike" dirty="0">
                <a:solidFill>
                  <a:srgbClr val="000000"/>
                </a:solidFill>
                <a:effectLst/>
                <a:latin typeface="-webkit-standard"/>
              </a:rPr>
              <a:t>This gives us a strong baseline for predicting user preferences based purely on rating behaviors.</a:t>
            </a:r>
            <a:br>
              <a:rPr lang="en-US" dirty="0"/>
            </a:br>
            <a:r>
              <a:rPr lang="en-US" b="0" i="0" u="none" strike="noStrike" dirty="0">
                <a:solidFill>
                  <a:srgbClr val="000000"/>
                </a:solidFill>
                <a:effectLst/>
                <a:latin typeface="-webkit-standard"/>
              </a:rPr>
              <a:t>But again, ratings alone aren't enough — which is why combining it with emotional sentiment makes the final recommendation much stronger."</a:t>
            </a:r>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15</a:t>
            </a:fld>
            <a:endParaRPr lang="en-US"/>
          </a:p>
        </p:txBody>
      </p:sp>
    </p:spTree>
    <p:extLst>
      <p:ext uri="{BB962C8B-B14F-4D97-AF65-F5344CB8AC3E}">
        <p14:creationId xmlns:p14="http://schemas.microsoft.com/office/powerpoint/2010/main" val="21591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"Building the hybrid recommendation model was the most important innovation of this project.</a:t>
            </a:r>
            <a:br>
              <a:rPr lang="en-US" b="0" i="0" u="none" strike="noStrike" dirty="0">
                <a:solidFill>
                  <a:srgbClr val="000000"/>
                </a:solidFill>
                <a:effectLst/>
              </a:rPr>
            </a:br>
            <a:r>
              <a:rPr lang="en-US" b="0" i="0" u="none" strike="noStrike" dirty="0">
                <a:solidFill>
                  <a:srgbClr val="000000"/>
                </a:solidFill>
                <a:effectLst/>
              </a:rPr>
              <a:t>The final hybrid score for a restaurant was computed by blending the Collaborative Filtering score and the Sentiment Analysis score.</a:t>
            </a:r>
            <a:br>
              <a:rPr lang="en-US" b="0" i="0" u="none" strike="noStrike" dirty="0">
                <a:solidFill>
                  <a:srgbClr val="000000"/>
                </a:solidFill>
                <a:effectLst/>
              </a:rPr>
            </a:br>
            <a:r>
              <a:rPr lang="en-US" b="0" i="0" u="none" strike="noStrike" dirty="0">
                <a:solidFill>
                  <a:srgbClr val="000000"/>
                </a:solidFill>
                <a:effectLst/>
              </a:rPr>
              <a:t>The formula is simple but effective:</a:t>
            </a:r>
          </a:p>
          <a:p>
            <a:pPr algn="l">
              <a:buFont typeface="Arial" panose="020B0604020202020204" pitchFamily="34" charset="0"/>
              <a:buChar char="•"/>
            </a:pPr>
            <a:r>
              <a:rPr lang="en-US" b="0" i="0" u="none" strike="noStrike" dirty="0">
                <a:solidFill>
                  <a:srgbClr val="000000"/>
                </a:solidFill>
                <a:effectLst/>
              </a:rPr>
              <a:t>Hybrid Score = 0.6 × CF Score + 0.4 × Sentiment Score</a:t>
            </a:r>
            <a:br>
              <a:rPr lang="en-US" b="0" i="0" u="none" strike="noStrike" dirty="0">
                <a:solidFill>
                  <a:srgbClr val="000000"/>
                </a:solidFill>
                <a:effectLst/>
              </a:rPr>
            </a:br>
            <a:r>
              <a:rPr lang="en-US" b="0" i="0" u="none" strike="noStrike" dirty="0">
                <a:solidFill>
                  <a:srgbClr val="000000"/>
                </a:solidFill>
                <a:effectLst/>
              </a:rPr>
              <a:t>Why 60/40?</a:t>
            </a:r>
            <a:br>
              <a:rPr lang="en-US" b="0" i="0" u="none" strike="noStrike" dirty="0">
                <a:solidFill>
                  <a:srgbClr val="000000"/>
                </a:solidFill>
                <a:effectLst/>
              </a:rPr>
            </a:br>
            <a:r>
              <a:rPr lang="en-US" b="0" i="0" u="none" strike="noStrike" dirty="0">
                <a:solidFill>
                  <a:srgbClr val="000000"/>
                </a:solidFill>
                <a:effectLst/>
              </a:rPr>
              <a:t>Through experimentation, I found that giving slightly more weight to CF helps maintain user preference consistency, while adding 40% from emotional sentiment captures quality experiences.</a:t>
            </a:r>
            <a:br>
              <a:rPr lang="en-US" b="0" i="0" u="none" strike="noStrike" dirty="0">
                <a:solidFill>
                  <a:srgbClr val="000000"/>
                </a:solidFill>
                <a:effectLst/>
              </a:rPr>
            </a:br>
            <a:r>
              <a:rPr lang="en-US" b="0" i="0" u="none" strike="noStrike" dirty="0">
                <a:solidFill>
                  <a:srgbClr val="000000"/>
                </a:solidFill>
                <a:effectLst/>
              </a:rPr>
              <a:t>This way, even if a restaurant is statistically popular, it won't be recommended if recent sentiments are negative — and hidden gems with emotionally rich positive reviews rise up in rankings.</a:t>
            </a:r>
            <a:br>
              <a:rPr lang="en-US" b="0" i="0" u="none" strike="noStrike" dirty="0">
                <a:solidFill>
                  <a:srgbClr val="000000"/>
                </a:solidFill>
                <a:effectLst/>
              </a:rPr>
            </a:br>
            <a:r>
              <a:rPr lang="en-US" b="0" i="0" u="none" strike="noStrike" dirty="0">
                <a:solidFill>
                  <a:srgbClr val="000000"/>
                </a:solidFill>
                <a:effectLst/>
              </a:rPr>
              <a:t>Thus, the system achieves a balance between behavior-driven and emotion-driven recommendations."_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16</a:t>
            </a:fld>
            <a:endParaRPr lang="en-US"/>
          </a:p>
        </p:txBody>
      </p:sp>
    </p:spTree>
    <p:extLst>
      <p:ext uri="{BB962C8B-B14F-4D97-AF65-F5344CB8AC3E}">
        <p14:creationId xmlns:p14="http://schemas.microsoft.com/office/powerpoint/2010/main" val="2464336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This architecture diagram summarizes the full workflow of the system.</a:t>
            </a:r>
            <a:br>
              <a:rPr lang="en-US" b="0" i="0" u="none" strike="noStrike" dirty="0">
                <a:solidFill>
                  <a:srgbClr val="000000"/>
                </a:solidFill>
                <a:effectLst/>
              </a:rPr>
            </a:br>
            <a:r>
              <a:rPr lang="en-US" b="0" i="0" u="none" strike="noStrike" dirty="0">
                <a:solidFill>
                  <a:srgbClr val="000000"/>
                </a:solidFill>
                <a:effectLst/>
              </a:rPr>
              <a:t>We start with raw Yelp review and business data, followed by data cleaning and preprocessing.</a:t>
            </a:r>
            <a:br>
              <a:rPr lang="en-US" b="0" i="0" u="none" strike="noStrike" dirty="0">
                <a:solidFill>
                  <a:srgbClr val="000000"/>
                </a:solidFill>
                <a:effectLst/>
              </a:rPr>
            </a:br>
            <a:r>
              <a:rPr lang="en-US" b="0" i="0" u="none" strike="noStrike" dirty="0">
                <a:solidFill>
                  <a:srgbClr val="000000"/>
                </a:solidFill>
                <a:effectLst/>
              </a:rPr>
              <a:t>From there, two parallel pipelines are built:</a:t>
            </a:r>
          </a:p>
          <a:p>
            <a:pPr algn="l">
              <a:buFont typeface="Arial" panose="020B0604020202020204" pitchFamily="34" charset="0"/>
              <a:buChar char="•"/>
            </a:pPr>
            <a:r>
              <a:rPr lang="en-US" b="0" i="0" u="none" strike="noStrike" dirty="0">
                <a:solidFill>
                  <a:srgbClr val="000000"/>
                </a:solidFill>
                <a:effectLst/>
              </a:rPr>
              <a:t>One pipeline runs collaborative filtering using SVD on ratings.</a:t>
            </a:r>
          </a:p>
          <a:p>
            <a:pPr algn="l">
              <a:buFont typeface="Arial" panose="020B0604020202020204" pitchFamily="34" charset="0"/>
              <a:buChar char="•"/>
            </a:pPr>
            <a:r>
              <a:rPr lang="en-US" b="0" i="0" u="none" strike="noStrike" dirty="0">
                <a:solidFill>
                  <a:srgbClr val="000000"/>
                </a:solidFill>
                <a:effectLst/>
              </a:rPr>
              <a:t>Another pipeline performs sentiment analysis on review texts using BERT.</a:t>
            </a:r>
            <a:br>
              <a:rPr lang="en-US" b="0" i="0" u="none" strike="noStrike" dirty="0">
                <a:solidFill>
                  <a:srgbClr val="000000"/>
                </a:solidFill>
                <a:effectLst/>
              </a:rPr>
            </a:br>
            <a:r>
              <a:rPr lang="en-US" b="0" i="0" u="none" strike="noStrike" dirty="0">
                <a:solidFill>
                  <a:srgbClr val="000000"/>
                </a:solidFill>
                <a:effectLst/>
              </a:rPr>
              <a:t>The outputs from both pipelines are merged to compute the final hybrid score.</a:t>
            </a:r>
            <a:br>
              <a:rPr lang="en-US" b="0" i="0" u="none" strike="noStrike" dirty="0">
                <a:solidFill>
                  <a:srgbClr val="000000"/>
                </a:solidFill>
                <a:effectLst/>
              </a:rPr>
            </a:br>
            <a:r>
              <a:rPr lang="en-US" b="0" i="0" u="none" strike="noStrike" dirty="0">
                <a:solidFill>
                  <a:srgbClr val="000000"/>
                </a:solidFill>
                <a:effectLst/>
              </a:rPr>
              <a:t>Finally, the top-ranked restaurants are recommended to the user, personalized by their city and cuisine preferences.</a:t>
            </a:r>
            <a:br>
              <a:rPr lang="en-US" b="0" i="0" u="none" strike="noStrike" dirty="0">
                <a:solidFill>
                  <a:srgbClr val="000000"/>
                </a:solidFill>
                <a:effectLst/>
              </a:rPr>
            </a:br>
            <a:r>
              <a:rPr lang="en-US" b="0" i="0" u="none" strike="noStrike" dirty="0">
                <a:solidFill>
                  <a:srgbClr val="000000"/>
                </a:solidFill>
                <a:effectLst/>
              </a:rPr>
              <a:t>This two-pronged architecture ensures that both statistical preferences and emotional satisfaction are considered simultaneously."_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17</a:t>
            </a:fld>
            <a:endParaRPr lang="en-US"/>
          </a:p>
        </p:txBody>
      </p:sp>
    </p:spTree>
    <p:extLst>
      <p:ext uri="{BB962C8B-B14F-4D97-AF65-F5344CB8AC3E}">
        <p14:creationId xmlns:p14="http://schemas.microsoft.com/office/powerpoint/2010/main" val="958155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"This table shows the Top-10 restaurant recommendations for Tucson, Arizona, using the final hybrid model.</a:t>
            </a:r>
            <a:br>
              <a:rPr lang="en-US" dirty="0"/>
            </a:br>
            <a:r>
              <a:rPr lang="en-US" b="0" i="0" u="none" strike="noStrike" dirty="0">
                <a:solidFill>
                  <a:srgbClr val="000000"/>
                </a:solidFill>
                <a:effectLst/>
                <a:latin typeface="-webkit-standard"/>
              </a:rPr>
              <a:t>Notice that it's not just the restaurants with the highest star ratings.</a:t>
            </a:r>
            <a:br>
              <a:rPr lang="en-US" dirty="0"/>
            </a:br>
            <a:r>
              <a:rPr lang="en-US" b="0" i="0" u="none" strike="noStrike" dirty="0">
                <a:solidFill>
                  <a:srgbClr val="000000"/>
                </a:solidFill>
                <a:effectLst/>
                <a:latin typeface="-webkit-standard"/>
              </a:rPr>
              <a:t>Instead, the model surfaces restaurants like '</a:t>
            </a:r>
            <a:r>
              <a:rPr lang="en-US" b="0" i="0" u="none" strike="noStrike" dirty="0" err="1">
                <a:solidFill>
                  <a:srgbClr val="000000"/>
                </a:solidFill>
                <a:effectLst/>
                <a:latin typeface="-webkit-standard"/>
              </a:rPr>
              <a:t>Tumerico</a:t>
            </a:r>
            <a:r>
              <a:rPr lang="en-US" b="0" i="0" u="none" strike="noStrike" dirty="0">
                <a:solidFill>
                  <a:srgbClr val="000000"/>
                </a:solidFill>
                <a:effectLst/>
                <a:latin typeface="-webkit-standard"/>
              </a:rPr>
              <a:t>' and 'The Blacktop Grill' — which have extremely high hybrid scores based on both user behavior and positive emotional sentiments in reviews.</a:t>
            </a:r>
            <a:br>
              <a:rPr lang="en-US" dirty="0"/>
            </a:br>
            <a:r>
              <a:rPr lang="en-US" b="0" i="0" u="none" strike="noStrike" dirty="0">
                <a:solidFill>
                  <a:srgbClr val="000000"/>
                </a:solidFill>
                <a:effectLst/>
                <a:latin typeface="-webkit-standard"/>
              </a:rPr>
              <a:t>Interestingly, many of these restaurants are not large chains but local favorites — highlighting how the hybrid system promotes hidden gems over just big-name popularity.</a:t>
            </a:r>
            <a:br>
              <a:rPr lang="en-US" dirty="0"/>
            </a:br>
            <a:r>
              <a:rPr lang="en-US" b="0" i="0" u="none" strike="noStrike" dirty="0">
                <a:solidFill>
                  <a:srgbClr val="000000"/>
                </a:solidFill>
                <a:effectLst/>
                <a:latin typeface="-webkit-standard"/>
              </a:rPr>
              <a:t>This balance between rating patterns and emotional quality makes the recommendations more meaningful for users seeking authentic dining experiences."</a:t>
            </a:r>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18</a:t>
            </a:fld>
            <a:endParaRPr lang="en-US"/>
          </a:p>
        </p:txBody>
      </p:sp>
    </p:spTree>
    <p:extLst>
      <p:ext uri="{BB962C8B-B14F-4D97-AF65-F5344CB8AC3E}">
        <p14:creationId xmlns:p14="http://schemas.microsoft.com/office/powerpoint/2010/main" val="1275462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"From the experiments and results, several interesting observations emerged:</a:t>
            </a:r>
          </a:p>
          <a:p>
            <a:pPr algn="l">
              <a:buFont typeface="Arial" panose="020B0604020202020204" pitchFamily="34" charset="0"/>
              <a:buChar char="•"/>
            </a:pPr>
            <a:r>
              <a:rPr lang="en-US" b="0" i="0" u="none" strike="noStrike" dirty="0">
                <a:solidFill>
                  <a:srgbClr val="000000"/>
                </a:solidFill>
                <a:effectLst/>
              </a:rPr>
              <a:t>First, hybrid scoring consistently promoted restaurants that users emotionally raved about, not just those with high ratings.</a:t>
            </a:r>
          </a:p>
          <a:p>
            <a:pPr algn="l">
              <a:buFont typeface="Arial" panose="020B0604020202020204" pitchFamily="34" charset="0"/>
              <a:buChar char="•"/>
            </a:pPr>
            <a:r>
              <a:rPr lang="en-US" b="0" i="0" u="none" strike="noStrike" dirty="0">
                <a:solidFill>
                  <a:srgbClr val="000000"/>
                </a:solidFill>
                <a:effectLst/>
              </a:rPr>
              <a:t>Second, small, local restaurants benefited more from this approach — because their authentic experiences were captured better by positive sentiments.</a:t>
            </a:r>
          </a:p>
          <a:p>
            <a:pPr algn="l">
              <a:buFont typeface="Arial" panose="020B0604020202020204" pitchFamily="34" charset="0"/>
              <a:buChar char="•"/>
            </a:pPr>
            <a:r>
              <a:rPr lang="en-US" b="0" i="0" u="none" strike="noStrike" dirty="0">
                <a:solidFill>
                  <a:srgbClr val="000000"/>
                </a:solidFill>
                <a:effectLst/>
              </a:rPr>
              <a:t>Third, the system was more resilient to review manipulation — even if a restaurant had artificially boosted ratings, negative sentiment patterns could still push it lower in the ranking.</a:t>
            </a:r>
            <a:br>
              <a:rPr lang="en-US" b="0" i="0" u="none" strike="noStrike" dirty="0">
                <a:solidFill>
                  <a:srgbClr val="000000"/>
                </a:solidFill>
                <a:effectLst/>
              </a:rPr>
            </a:br>
            <a:r>
              <a:rPr lang="en-US" b="0" i="0" u="none" strike="noStrike" dirty="0">
                <a:solidFill>
                  <a:srgbClr val="000000"/>
                </a:solidFill>
                <a:effectLst/>
              </a:rPr>
              <a:t>Overall, these observations reinforce the power of combining structured data (ratings) with unstructured data (reviews) for better, fairer recommendations."_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19</a:t>
            </a:fld>
            <a:endParaRPr lang="en-US"/>
          </a:p>
        </p:txBody>
      </p:sp>
    </p:spTree>
    <p:extLst>
      <p:ext uri="{BB962C8B-B14F-4D97-AF65-F5344CB8AC3E}">
        <p14:creationId xmlns:p14="http://schemas.microsoft.com/office/powerpoint/2010/main" val="162333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Here’s a quick overview of today's presentation.</a:t>
            </a:r>
            <a:br>
              <a:rPr lang="en-US" dirty="0"/>
            </a:br>
            <a:r>
              <a:rPr lang="en-US" b="0" i="0" u="none" strike="noStrike" dirty="0">
                <a:solidFill>
                  <a:srgbClr val="000000"/>
                </a:solidFill>
                <a:effectLst/>
                <a:latin typeface="-webkit-standard"/>
              </a:rPr>
              <a:t>We’ll begin with an introduction to the problem we are tackling.</a:t>
            </a:r>
            <a:br>
              <a:rPr lang="en-US" dirty="0"/>
            </a:br>
            <a:r>
              <a:rPr lang="en-US" b="0" i="0" u="none" strike="noStrike" dirty="0">
                <a:solidFill>
                  <a:srgbClr val="000000"/>
                </a:solidFill>
                <a:effectLst/>
                <a:latin typeface="-webkit-standard"/>
              </a:rPr>
              <a:t>Then we will look at prior work and understand what research has already been done.</a:t>
            </a:r>
            <a:br>
              <a:rPr lang="en-US" dirty="0"/>
            </a:br>
            <a:r>
              <a:rPr lang="en-US" b="0" i="0" u="none" strike="noStrike" dirty="0">
                <a:solidFill>
                  <a:srgbClr val="000000"/>
                </a:solidFill>
                <a:effectLst/>
                <a:latin typeface="-webkit-standard"/>
              </a:rPr>
              <a:t>The bulk of this presentation will dive into the methodology — how I designed and implemented the system.</a:t>
            </a:r>
            <a:br>
              <a:rPr lang="en-US" dirty="0"/>
            </a:br>
            <a:r>
              <a:rPr lang="en-US" b="0" i="0" u="none" strike="noStrike" dirty="0">
                <a:solidFill>
                  <a:srgbClr val="000000"/>
                </a:solidFill>
                <a:effectLst/>
                <a:latin typeface="-webkit-standard"/>
              </a:rPr>
              <a:t>Following that, I'll share key experiments and results, and demonstrate the working web application.</a:t>
            </a:r>
            <a:br>
              <a:rPr lang="en-US" dirty="0"/>
            </a:br>
            <a:r>
              <a:rPr lang="en-US" b="0" i="0" u="none" strike="noStrike" dirty="0">
                <a:solidFill>
                  <a:srgbClr val="000000"/>
                </a:solidFill>
                <a:effectLst/>
                <a:latin typeface="-webkit-standard"/>
              </a:rPr>
              <a:t>Finally, I will conclude with the major takeaways and exciting possibilities for future work.</a:t>
            </a:r>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2</a:t>
            </a:fld>
            <a:endParaRPr lang="en-US"/>
          </a:p>
        </p:txBody>
      </p:sp>
    </p:spTree>
    <p:extLst>
      <p:ext uri="{BB962C8B-B14F-4D97-AF65-F5344CB8AC3E}">
        <p14:creationId xmlns:p14="http://schemas.microsoft.com/office/powerpoint/2010/main" val="2159528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To make the recommendation system usable and interactive, I built a simple web application using </a:t>
            </a:r>
            <a:r>
              <a:rPr lang="en-US" b="0" i="0" u="none" strike="noStrike" dirty="0" err="1">
                <a:solidFill>
                  <a:srgbClr val="000000"/>
                </a:solidFill>
                <a:effectLst/>
              </a:rPr>
              <a:t>Streamlit</a:t>
            </a:r>
            <a:r>
              <a:rPr lang="en-US" b="0" i="0" u="none" strike="noStrike" dirty="0">
                <a:solidFill>
                  <a:srgbClr val="000000"/>
                </a:solidFill>
                <a:effectLst/>
              </a:rPr>
              <a:t>.</a:t>
            </a:r>
            <a:br>
              <a:rPr lang="en-US" b="0" i="0" u="none" strike="noStrike" dirty="0">
                <a:solidFill>
                  <a:srgbClr val="000000"/>
                </a:solidFill>
                <a:effectLst/>
              </a:rPr>
            </a:br>
            <a:r>
              <a:rPr lang="en-US" b="0" i="0" u="none" strike="noStrike" dirty="0" err="1">
                <a:solidFill>
                  <a:srgbClr val="000000"/>
                </a:solidFill>
                <a:effectLst/>
              </a:rPr>
              <a:t>Streamlit</a:t>
            </a:r>
            <a:r>
              <a:rPr lang="en-US" b="0" i="0" u="none" strike="noStrike" dirty="0">
                <a:solidFill>
                  <a:srgbClr val="000000"/>
                </a:solidFill>
                <a:effectLst/>
              </a:rPr>
              <a:t> is a Python-based framework designed for quickly turning machine learning models into web apps without heavy front-end coding.</a:t>
            </a:r>
            <a:br>
              <a:rPr lang="en-US" b="0" i="0" u="none" strike="noStrike" dirty="0">
                <a:solidFill>
                  <a:srgbClr val="000000"/>
                </a:solidFill>
                <a:effectLst/>
              </a:rPr>
            </a:br>
            <a:r>
              <a:rPr lang="en-US" b="0" i="0" u="none" strike="noStrike" dirty="0">
                <a:solidFill>
                  <a:srgbClr val="000000"/>
                </a:solidFill>
                <a:effectLst/>
              </a:rPr>
              <a:t>In the app, users can:</a:t>
            </a:r>
          </a:p>
          <a:p>
            <a:pPr algn="l">
              <a:buFont typeface="Arial" panose="020B0604020202020204" pitchFamily="34" charset="0"/>
              <a:buChar char="•"/>
            </a:pPr>
            <a:r>
              <a:rPr lang="en-US" b="0" i="0" u="none" strike="noStrike" dirty="0">
                <a:solidFill>
                  <a:srgbClr val="000000"/>
                </a:solidFill>
                <a:effectLst/>
              </a:rPr>
              <a:t>Select a city among the five we focused on.</a:t>
            </a:r>
          </a:p>
          <a:p>
            <a:pPr algn="l">
              <a:buFont typeface="Arial" panose="020B0604020202020204" pitchFamily="34" charset="0"/>
              <a:buChar char="•"/>
            </a:pPr>
            <a:r>
              <a:rPr lang="en-US" b="0" i="0" u="none" strike="noStrike" dirty="0">
                <a:solidFill>
                  <a:srgbClr val="000000"/>
                </a:solidFill>
                <a:effectLst/>
              </a:rPr>
              <a:t>Choose one or more cuisines of interest.</a:t>
            </a:r>
          </a:p>
          <a:p>
            <a:pPr algn="l">
              <a:buFont typeface="Arial" panose="020B0604020202020204" pitchFamily="34" charset="0"/>
              <a:buChar char="•"/>
            </a:pPr>
            <a:r>
              <a:rPr lang="en-US" b="0" i="0" u="none" strike="noStrike" dirty="0">
                <a:solidFill>
                  <a:srgbClr val="000000"/>
                </a:solidFill>
                <a:effectLst/>
              </a:rPr>
              <a:t>Filter by minimum Yelp star rating.</a:t>
            </a:r>
          </a:p>
          <a:p>
            <a:pPr algn="l">
              <a:buFont typeface="Arial" panose="020B0604020202020204" pitchFamily="34" charset="0"/>
              <a:buChar char="•"/>
            </a:pPr>
            <a:r>
              <a:rPr lang="en-US" b="0" i="0" u="none" strike="noStrike" dirty="0">
                <a:solidFill>
                  <a:srgbClr val="000000"/>
                </a:solidFill>
                <a:effectLst/>
              </a:rPr>
              <a:t>Optionally only see restaurants that are open now.</a:t>
            </a:r>
          </a:p>
          <a:p>
            <a:pPr algn="l">
              <a:buFont typeface="Arial" panose="020B0604020202020204" pitchFamily="34" charset="0"/>
              <a:buChar char="•"/>
            </a:pPr>
            <a:r>
              <a:rPr lang="en-US" b="0" i="0" u="none" strike="noStrike" dirty="0">
                <a:solidFill>
                  <a:srgbClr val="000000"/>
                </a:solidFill>
                <a:effectLst/>
              </a:rPr>
              <a:t>And select how many top recommendations they want to see.</a:t>
            </a:r>
            <a:br>
              <a:rPr lang="en-US" b="0" i="0" u="none" strike="noStrike" dirty="0">
                <a:solidFill>
                  <a:srgbClr val="000000"/>
                </a:solidFill>
                <a:effectLst/>
              </a:rPr>
            </a:br>
            <a:r>
              <a:rPr lang="en-US" b="0" i="0" u="none" strike="noStrike" dirty="0">
                <a:solidFill>
                  <a:srgbClr val="000000"/>
                </a:solidFill>
                <a:effectLst/>
              </a:rPr>
              <a:t>The app dynamically fetches the top restaurants based on these filters and the final hybrid score.</a:t>
            </a:r>
            <a:br>
              <a:rPr lang="en-US" b="0" i="0" u="none" strike="noStrike" dirty="0">
                <a:solidFill>
                  <a:srgbClr val="000000"/>
                </a:solidFill>
                <a:effectLst/>
              </a:rPr>
            </a:br>
            <a:r>
              <a:rPr lang="en-US" b="0" i="0" u="none" strike="noStrike" dirty="0">
                <a:solidFill>
                  <a:srgbClr val="000000"/>
                </a:solidFill>
                <a:effectLst/>
              </a:rPr>
              <a:t>This approach ensures that even non-technical users can easily explore emotionally intelligent recommendations through a simple interface."_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20</a:t>
            </a:fld>
            <a:endParaRPr lang="en-US"/>
          </a:p>
        </p:txBody>
      </p:sp>
    </p:spTree>
    <p:extLst>
      <p:ext uri="{BB962C8B-B14F-4D97-AF65-F5344CB8AC3E}">
        <p14:creationId xmlns:p14="http://schemas.microsoft.com/office/powerpoint/2010/main" val="304464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Here you can see an actual example of the deployed web application running locally.</a:t>
            </a:r>
            <a:br>
              <a:rPr lang="en-US" b="0" i="0" u="none" strike="noStrike" dirty="0">
                <a:solidFill>
                  <a:srgbClr val="000000"/>
                </a:solidFill>
                <a:effectLst/>
              </a:rPr>
            </a:br>
            <a:r>
              <a:rPr lang="en-US" b="0" i="0" u="none" strike="noStrike" dirty="0">
                <a:solidFill>
                  <a:srgbClr val="000000"/>
                </a:solidFill>
                <a:effectLst/>
              </a:rPr>
              <a:t>On the left-hand side, the user can see a clean sidebar with multiple filters:</a:t>
            </a:r>
          </a:p>
          <a:p>
            <a:pPr algn="l">
              <a:buFont typeface="Arial" panose="020B0604020202020204" pitchFamily="34" charset="0"/>
              <a:buChar char="•"/>
            </a:pPr>
            <a:r>
              <a:rPr lang="en-US" b="1" i="0" u="none" strike="noStrike" dirty="0">
                <a:solidFill>
                  <a:srgbClr val="000000"/>
                </a:solidFill>
                <a:effectLst/>
              </a:rPr>
              <a:t>City Selection</a:t>
            </a:r>
            <a:r>
              <a:rPr lang="en-US" b="0" i="0" u="none" strike="noStrike" dirty="0">
                <a:solidFill>
                  <a:srgbClr val="000000"/>
                </a:solidFill>
                <a:effectLst/>
              </a:rPr>
              <a:t>: Here, the user has selected 'Indianapolis'.</a:t>
            </a:r>
          </a:p>
          <a:p>
            <a:pPr algn="l">
              <a:buFont typeface="Arial" panose="020B0604020202020204" pitchFamily="34" charset="0"/>
              <a:buChar char="•"/>
            </a:pPr>
            <a:r>
              <a:rPr lang="en-US" b="1" i="0" u="none" strike="noStrike" dirty="0">
                <a:solidFill>
                  <a:srgbClr val="000000"/>
                </a:solidFill>
                <a:effectLst/>
              </a:rPr>
              <a:t>Cuisine Selection</a:t>
            </a:r>
            <a:r>
              <a:rPr lang="en-US" b="0" i="0" u="none" strike="noStrike" dirty="0">
                <a:solidFill>
                  <a:srgbClr val="000000"/>
                </a:solidFill>
                <a:effectLst/>
              </a:rPr>
              <a:t>: The user has filtered specifically for 'Mexican' cuisine.</a:t>
            </a:r>
          </a:p>
          <a:p>
            <a:pPr algn="l">
              <a:buFont typeface="Arial" panose="020B0604020202020204" pitchFamily="34" charset="0"/>
              <a:buChar char="•"/>
            </a:pPr>
            <a:r>
              <a:rPr lang="en-US" b="1" i="0" u="none" strike="noStrike" dirty="0">
                <a:solidFill>
                  <a:srgbClr val="000000"/>
                </a:solidFill>
                <a:effectLst/>
              </a:rPr>
              <a:t>Minimum Yelp Stars</a:t>
            </a:r>
            <a:r>
              <a:rPr lang="en-US" b="0" i="0" u="none" strike="noStrike" dirty="0">
                <a:solidFill>
                  <a:srgbClr val="000000"/>
                </a:solidFill>
                <a:effectLst/>
              </a:rPr>
              <a:t>: The slider is set to 3.5 stars minimum, meaning only well-rated restaurants will appear.</a:t>
            </a:r>
          </a:p>
          <a:p>
            <a:pPr algn="l">
              <a:buFont typeface="Arial" panose="020B0604020202020204" pitchFamily="34" charset="0"/>
              <a:buChar char="•"/>
            </a:pPr>
            <a:r>
              <a:rPr lang="en-US" b="1" i="0" u="none" strike="noStrike" dirty="0">
                <a:solidFill>
                  <a:srgbClr val="000000"/>
                </a:solidFill>
                <a:effectLst/>
              </a:rPr>
              <a:t>Minimum Reviews</a:t>
            </a:r>
            <a:r>
              <a:rPr lang="en-US" b="0" i="0" u="none" strike="noStrike" dirty="0">
                <a:solidFill>
                  <a:srgbClr val="000000"/>
                </a:solidFill>
                <a:effectLst/>
              </a:rPr>
              <a:t>: Set at 50 reviews minimum to ensure that only popular, well-reviewed places are recommended.</a:t>
            </a:r>
          </a:p>
          <a:p>
            <a:pPr algn="l">
              <a:buFont typeface="Arial" panose="020B0604020202020204" pitchFamily="34" charset="0"/>
              <a:buChar char="•"/>
            </a:pPr>
            <a:r>
              <a:rPr lang="en-US" b="1" i="0" u="none" strike="noStrike" dirty="0">
                <a:solidFill>
                  <a:srgbClr val="000000"/>
                </a:solidFill>
                <a:effectLst/>
              </a:rPr>
              <a:t>Sort By</a:t>
            </a:r>
            <a:r>
              <a:rPr lang="en-US" b="0" i="0" u="none" strike="noStrike" dirty="0">
                <a:solidFill>
                  <a:srgbClr val="000000"/>
                </a:solidFill>
                <a:effectLst/>
              </a:rPr>
              <a:t>: The user has chosen to sort results by the 'Hybrid Score', blending collaborative filtering and sentiment analysis.</a:t>
            </a:r>
          </a:p>
          <a:p>
            <a:pPr algn="l">
              <a:buNone/>
            </a:pPr>
            <a:r>
              <a:rPr lang="en-US" b="0" i="0" u="none" strike="noStrike" dirty="0">
                <a:solidFill>
                  <a:srgbClr val="000000"/>
                </a:solidFill>
                <a:effectLst/>
              </a:rPr>
              <a:t>After clicking 'Show Recommendations,' the system instantly fetches the best-matching restaurants.</a:t>
            </a:r>
          </a:p>
          <a:p>
            <a:pPr algn="l">
              <a:buNone/>
            </a:pPr>
            <a:r>
              <a:rPr lang="en-US" b="0" i="0" u="none" strike="noStrike" dirty="0">
                <a:solidFill>
                  <a:srgbClr val="000000"/>
                </a:solidFill>
                <a:effectLst/>
              </a:rPr>
              <a:t>On the right-hand side, we can see the </a:t>
            </a:r>
            <a:r>
              <a:rPr lang="en-US" b="1" i="0" u="none" strike="noStrike" dirty="0">
                <a:solidFill>
                  <a:srgbClr val="000000"/>
                </a:solidFill>
                <a:effectLst/>
              </a:rPr>
              <a:t>Recommendations Table</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It displays the restaurant name, categories, and business stars.</a:t>
            </a:r>
          </a:p>
          <a:p>
            <a:pPr algn="l">
              <a:buFont typeface="Arial" panose="020B0604020202020204" pitchFamily="34" charset="0"/>
              <a:buChar char="•"/>
            </a:pPr>
            <a:r>
              <a:rPr lang="en-US" b="0" i="0" u="none" strike="noStrike" dirty="0">
                <a:solidFill>
                  <a:srgbClr val="000000"/>
                </a:solidFill>
                <a:effectLst/>
              </a:rPr>
              <a:t>For example, '</a:t>
            </a:r>
            <a:r>
              <a:rPr lang="en-US" b="0" i="0" u="none" strike="noStrike" dirty="0" err="1">
                <a:solidFill>
                  <a:srgbClr val="000000"/>
                </a:solidFill>
                <a:effectLst/>
              </a:rPr>
              <a:t>Bugambilias</a:t>
            </a:r>
            <a:r>
              <a:rPr lang="en-US" b="0" i="0" u="none" strike="noStrike" dirty="0">
                <a:solidFill>
                  <a:srgbClr val="000000"/>
                </a:solidFill>
                <a:effectLst/>
              </a:rPr>
              <a:t> Mexican Cuisine' and '</a:t>
            </a:r>
            <a:r>
              <a:rPr lang="en-US" b="0" i="0" u="none" strike="noStrike" dirty="0" err="1">
                <a:solidFill>
                  <a:srgbClr val="000000"/>
                </a:solidFill>
                <a:effectLst/>
              </a:rPr>
              <a:t>Tlaolli</a:t>
            </a:r>
            <a:r>
              <a:rPr lang="en-US" b="0" i="0" u="none" strike="noStrike" dirty="0">
                <a:solidFill>
                  <a:srgbClr val="000000"/>
                </a:solidFill>
                <a:effectLst/>
              </a:rPr>
              <a:t>' both have perfect 5-star ratings and are ranked highest.</a:t>
            </a:r>
          </a:p>
          <a:p>
            <a:pPr algn="l">
              <a:buFont typeface="Arial" panose="020B0604020202020204" pitchFamily="34" charset="0"/>
              <a:buChar char="•"/>
            </a:pPr>
            <a:r>
              <a:rPr lang="en-US" b="0" i="0" u="none" strike="noStrike" dirty="0">
                <a:solidFill>
                  <a:srgbClr val="000000"/>
                </a:solidFill>
                <a:effectLst/>
              </a:rPr>
              <a:t>Restaurants like 'Chris' Ice Cream' and '3 in 1 Restaurant' also appear, reflecting both popularity and high emotional satisfaction in reviews.</a:t>
            </a:r>
          </a:p>
          <a:p>
            <a:pPr algn="l">
              <a:buNone/>
            </a:pPr>
            <a:r>
              <a:rPr lang="en-US" b="0" i="0" u="none" strike="noStrike" dirty="0">
                <a:solidFill>
                  <a:srgbClr val="000000"/>
                </a:solidFill>
                <a:effectLst/>
              </a:rPr>
              <a:t>Notice that these recommendations aren’t simply sorted by Yelp stars — they are ranked by a combination of factors, including real customer emotional positivity, review volume, and hybrid score calculations.</a:t>
            </a:r>
          </a:p>
          <a:p>
            <a:pPr algn="l"/>
            <a:r>
              <a:rPr lang="en-US" b="0" i="0" u="none" strike="noStrike" dirty="0">
                <a:solidFill>
                  <a:srgbClr val="000000"/>
                </a:solidFill>
                <a:effectLst/>
              </a:rPr>
              <a:t>Thus, this interface empowers users to discover not only the 'popular' restaurants but also emotionally satisfying hidden gems — making the experience much more trustworthy and personalized."_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21</a:t>
            </a:fld>
            <a:endParaRPr lang="en-US"/>
          </a:p>
        </p:txBody>
      </p:sp>
    </p:spTree>
    <p:extLst>
      <p:ext uri="{BB962C8B-B14F-4D97-AF65-F5344CB8AC3E}">
        <p14:creationId xmlns:p14="http://schemas.microsoft.com/office/powerpoint/2010/main" val="1001654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"This table summarizes the key experiments and results.</a:t>
            </a:r>
          </a:p>
          <a:p>
            <a:pPr algn="l">
              <a:buFont typeface="Arial" panose="020B0604020202020204" pitchFamily="34" charset="0"/>
              <a:buChar char="•"/>
            </a:pPr>
            <a:r>
              <a:rPr lang="en-US" b="0" i="0" u="none" strike="noStrike" dirty="0">
                <a:solidFill>
                  <a:srgbClr val="000000"/>
                </a:solidFill>
                <a:effectLst/>
              </a:rPr>
              <a:t>For Sentiment Analysis, BERT achieved the highest accuracy at 91.5%, outperforming VADER and TF-IDF approaches.</a:t>
            </a:r>
          </a:p>
          <a:p>
            <a:pPr algn="l">
              <a:buFont typeface="Arial" panose="020B0604020202020204" pitchFamily="34" charset="0"/>
              <a:buChar char="•"/>
            </a:pPr>
            <a:r>
              <a:rPr lang="en-US" b="0" i="0" u="none" strike="noStrike" dirty="0">
                <a:solidFill>
                  <a:srgbClr val="000000"/>
                </a:solidFill>
                <a:effectLst/>
              </a:rPr>
              <a:t>For Collaborative Filtering, the SVD model achieved a strong RMSE score of 0.982, indicating reliable rating prediction performance.</a:t>
            </a:r>
          </a:p>
          <a:p>
            <a:pPr algn="l">
              <a:buFont typeface="Arial" panose="020B0604020202020204" pitchFamily="34" charset="0"/>
              <a:buChar char="•"/>
            </a:pPr>
            <a:r>
              <a:rPr lang="en-US" b="0" i="0" u="none" strike="noStrike" dirty="0">
                <a:solidFill>
                  <a:srgbClr val="000000"/>
                </a:solidFill>
                <a:effectLst/>
              </a:rPr>
              <a:t>The final Hybrid Recommendation System, combining CF scores and emotional sentiment, produced the most meaningful and user-trustworthy restaurant suggestions.</a:t>
            </a:r>
            <a:br>
              <a:rPr lang="en-US" b="0" i="0" u="none" strike="noStrike" dirty="0">
                <a:solidFill>
                  <a:srgbClr val="000000"/>
                </a:solidFill>
                <a:effectLst/>
              </a:rPr>
            </a:br>
            <a:r>
              <a:rPr lang="en-US" b="0" i="0" u="none" strike="noStrike" dirty="0">
                <a:solidFill>
                  <a:srgbClr val="000000"/>
                </a:solidFill>
                <a:effectLst/>
              </a:rPr>
              <a:t>The hybrid system outperformed traditional models by balancing popularity with emotional satisfaction, offering a unique competitive advantage."_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22</a:t>
            </a:fld>
            <a:endParaRPr lang="en-US"/>
          </a:p>
        </p:txBody>
      </p:sp>
    </p:spTree>
    <p:extLst>
      <p:ext uri="{BB962C8B-B14F-4D97-AF65-F5344CB8AC3E}">
        <p14:creationId xmlns:p14="http://schemas.microsoft.com/office/powerpoint/2010/main" val="270463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To conclude, this project successfully demonstrated the value of combining traditional rating-based models with emotional sentiment analysis.</a:t>
            </a:r>
            <a:br>
              <a:rPr lang="en-US" b="0" i="0" u="none" strike="noStrike" dirty="0">
                <a:solidFill>
                  <a:srgbClr val="000000"/>
                </a:solidFill>
                <a:effectLst/>
              </a:rPr>
            </a:br>
            <a:r>
              <a:rPr lang="en-US" b="0" i="0" u="none" strike="noStrike" dirty="0">
                <a:solidFill>
                  <a:srgbClr val="000000"/>
                </a:solidFill>
                <a:effectLst/>
              </a:rPr>
              <a:t>The hybrid approach solved multiple key problems:</a:t>
            </a:r>
          </a:p>
          <a:p>
            <a:pPr algn="l">
              <a:buFont typeface="Arial" panose="020B0604020202020204" pitchFamily="34" charset="0"/>
              <a:buChar char="•"/>
            </a:pPr>
            <a:r>
              <a:rPr lang="en-US" b="0" i="0" u="none" strike="noStrike" dirty="0">
                <a:solidFill>
                  <a:srgbClr val="000000"/>
                </a:solidFill>
                <a:effectLst/>
              </a:rPr>
              <a:t>It improved the personalization of recommendations.</a:t>
            </a:r>
          </a:p>
          <a:p>
            <a:pPr algn="l">
              <a:buFont typeface="Arial" panose="020B0604020202020204" pitchFamily="34" charset="0"/>
              <a:buChar char="•"/>
            </a:pPr>
            <a:r>
              <a:rPr lang="en-US" b="0" i="0" u="none" strike="noStrike" dirty="0">
                <a:solidFill>
                  <a:srgbClr val="000000"/>
                </a:solidFill>
                <a:effectLst/>
              </a:rPr>
              <a:t>It highlighted authentic, emotionally satisfying dining experiences over simple popularity.</a:t>
            </a:r>
          </a:p>
          <a:p>
            <a:pPr algn="l">
              <a:buFont typeface="Arial" panose="020B0604020202020204" pitchFamily="34" charset="0"/>
              <a:buChar char="•"/>
            </a:pPr>
            <a:r>
              <a:rPr lang="en-US" b="0" i="0" u="none" strike="noStrike" dirty="0">
                <a:solidFill>
                  <a:srgbClr val="000000"/>
                </a:solidFill>
                <a:effectLst/>
              </a:rPr>
              <a:t>It allowed for dynamic, flexible filtering through the deployed web application.</a:t>
            </a:r>
            <a:br>
              <a:rPr lang="en-US" b="0" i="0" u="none" strike="noStrike" dirty="0">
                <a:solidFill>
                  <a:srgbClr val="000000"/>
                </a:solidFill>
                <a:effectLst/>
              </a:rPr>
            </a:br>
            <a:r>
              <a:rPr lang="en-US" b="0" i="0" u="none" strike="noStrike" dirty="0">
                <a:solidFill>
                  <a:srgbClr val="000000"/>
                </a:solidFill>
                <a:effectLst/>
              </a:rPr>
              <a:t>Overall, the project highlights that understanding real user emotions hidden in text reviews can significantly enhance the quality of any recommendation system, not just in restaurants but potentially across multiple domains like travel, hotels, or entertainment."_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23</a:t>
            </a:fld>
            <a:endParaRPr lang="en-US"/>
          </a:p>
        </p:txBody>
      </p:sp>
    </p:spTree>
    <p:extLst>
      <p:ext uri="{BB962C8B-B14F-4D97-AF65-F5344CB8AC3E}">
        <p14:creationId xmlns:p14="http://schemas.microsoft.com/office/powerpoint/2010/main" val="3905701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Looking forward, there are several exciting possibilities for improving and expanding this system.</a:t>
            </a:r>
          </a:p>
          <a:p>
            <a:pPr algn="l">
              <a:buFont typeface="Arial" panose="020B0604020202020204" pitchFamily="34" charset="0"/>
              <a:buChar char="•"/>
            </a:pPr>
            <a:r>
              <a:rPr lang="en-US" b="0" i="0" u="none" strike="noStrike" dirty="0">
                <a:solidFill>
                  <a:srgbClr val="000000"/>
                </a:solidFill>
                <a:effectLst/>
              </a:rPr>
              <a:t>One idea is to scale the system across more cities, even internationally, to test its robustness on different cuisines and cultures.</a:t>
            </a:r>
          </a:p>
          <a:p>
            <a:pPr algn="l">
              <a:buFont typeface="Arial" panose="020B0604020202020204" pitchFamily="34" charset="0"/>
              <a:buChar char="•"/>
            </a:pPr>
            <a:r>
              <a:rPr lang="en-US" b="0" i="0" u="none" strike="noStrike" dirty="0">
                <a:solidFill>
                  <a:srgbClr val="000000"/>
                </a:solidFill>
                <a:effectLst/>
              </a:rPr>
              <a:t>Another enhancement would be integrating real-time review analysis — so the system can dynamically adjust hybrid scores based on latest customer feedback.</a:t>
            </a:r>
          </a:p>
          <a:p>
            <a:pPr algn="l">
              <a:buFont typeface="Arial" panose="020B0604020202020204" pitchFamily="34" charset="0"/>
              <a:buChar char="•"/>
            </a:pPr>
            <a:r>
              <a:rPr lang="en-US" b="0" i="0" u="none" strike="noStrike" dirty="0">
                <a:solidFill>
                  <a:srgbClr val="000000"/>
                </a:solidFill>
                <a:effectLst/>
              </a:rPr>
              <a:t>An advanced future direction is to analyze images — food photos, interior pictures — posted by customers, using computer vision models to extract ambiance and food quality cues.</a:t>
            </a:r>
            <a:br>
              <a:rPr lang="en-US" b="0" i="0" u="none" strike="noStrike" dirty="0">
                <a:solidFill>
                  <a:srgbClr val="000000"/>
                </a:solidFill>
                <a:effectLst/>
              </a:rPr>
            </a:br>
            <a:r>
              <a:rPr lang="en-US" b="0" i="0" u="none" strike="noStrike" dirty="0">
                <a:solidFill>
                  <a:srgbClr val="000000"/>
                </a:solidFill>
                <a:effectLst/>
              </a:rPr>
              <a:t>This would make the recommendations even richer and multi-modal.</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24</a:t>
            </a:fld>
            <a:endParaRPr lang="en-US"/>
          </a:p>
        </p:txBody>
      </p:sp>
    </p:spTree>
    <p:extLst>
      <p:ext uri="{BB962C8B-B14F-4D97-AF65-F5344CB8AC3E}">
        <p14:creationId xmlns:p14="http://schemas.microsoft.com/office/powerpoint/2010/main" val="4253651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"Another important future expansion is deeper user personalization.</a:t>
            </a:r>
            <a:br>
              <a:rPr lang="en-US" b="0" i="0" u="none" strike="noStrike" dirty="0">
                <a:solidFill>
                  <a:srgbClr val="000000"/>
                </a:solidFill>
                <a:effectLst/>
              </a:rPr>
            </a:br>
            <a:r>
              <a:rPr lang="en-US" b="0" i="0" u="none" strike="noStrike" dirty="0">
                <a:solidFill>
                  <a:srgbClr val="000000"/>
                </a:solidFill>
                <a:effectLst/>
              </a:rPr>
              <a:t>Currently, the app provides general top recommendations based on filters.</a:t>
            </a:r>
            <a:br>
              <a:rPr lang="en-US" b="0" i="0" u="none" strike="noStrike" dirty="0">
                <a:solidFill>
                  <a:srgbClr val="000000"/>
                </a:solidFill>
                <a:effectLst/>
              </a:rPr>
            </a:br>
            <a:r>
              <a:rPr lang="en-US" b="0" i="0" u="none" strike="noStrike" dirty="0">
                <a:solidFill>
                  <a:srgbClr val="000000"/>
                </a:solidFill>
                <a:effectLst/>
              </a:rPr>
              <a:t>In future versions, we could:</a:t>
            </a:r>
          </a:p>
          <a:p>
            <a:pPr algn="l">
              <a:buFont typeface="Arial" panose="020B0604020202020204" pitchFamily="34" charset="0"/>
              <a:buChar char="•"/>
            </a:pPr>
            <a:r>
              <a:rPr lang="en-US" b="0" i="0" u="none" strike="noStrike" dirty="0">
                <a:solidFill>
                  <a:srgbClr val="000000"/>
                </a:solidFill>
                <a:effectLst/>
              </a:rPr>
              <a:t>Build user-specific profiles, remembering a user's past favorites, preferred cuisines, or visited restaurants.</a:t>
            </a:r>
          </a:p>
          <a:p>
            <a:pPr algn="l">
              <a:buFont typeface="Arial" panose="020B0604020202020204" pitchFamily="34" charset="0"/>
              <a:buChar char="•"/>
            </a:pPr>
            <a:r>
              <a:rPr lang="en-US" b="0" i="0" u="none" strike="noStrike" dirty="0">
                <a:solidFill>
                  <a:srgbClr val="000000"/>
                </a:solidFill>
                <a:effectLst/>
              </a:rPr>
              <a:t>Apply aspect-based sentiment analysis — separately analyzing reviews for aspects like food, service, and ambiance — allowing users to prioritize what matters most to them.</a:t>
            </a:r>
          </a:p>
          <a:p>
            <a:pPr algn="l">
              <a:buFont typeface="Arial" panose="020B0604020202020204" pitchFamily="34" charset="0"/>
              <a:buChar char="•"/>
            </a:pPr>
            <a:r>
              <a:rPr lang="en-US" b="0" i="0" u="none" strike="noStrike" dirty="0">
                <a:solidFill>
                  <a:srgbClr val="000000"/>
                </a:solidFill>
                <a:effectLst/>
              </a:rPr>
              <a:t>Finally, a mobile app version could be developed to allow on-the-go restaurant discovery, with location-based alerts for top nearby emotional matches.</a:t>
            </a:r>
            <a:br>
              <a:rPr lang="en-US" b="0" i="0" u="none" strike="noStrike" dirty="0">
                <a:solidFill>
                  <a:srgbClr val="000000"/>
                </a:solidFill>
                <a:effectLst/>
              </a:rPr>
            </a:br>
            <a:r>
              <a:rPr lang="en-US" b="0" i="0" u="none" strike="noStrike" dirty="0">
                <a:solidFill>
                  <a:srgbClr val="000000"/>
                </a:solidFill>
                <a:effectLst/>
              </a:rPr>
              <a:t>These extensions would truly complete the vision of emotionally intelligent, personalized restaurant recommendation systems."_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25</a:t>
            </a:fld>
            <a:endParaRPr lang="en-US"/>
          </a:p>
        </p:txBody>
      </p:sp>
    </p:spTree>
    <p:extLst>
      <p:ext uri="{BB962C8B-B14F-4D97-AF65-F5344CB8AC3E}">
        <p14:creationId xmlns:p14="http://schemas.microsoft.com/office/powerpoint/2010/main" val="480136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"Let’s start by discussing the problem.</a:t>
            </a:r>
            <a:br>
              <a:rPr lang="en-US" dirty="0"/>
            </a:br>
            <a:r>
              <a:rPr lang="en-US" b="0" i="0" u="none" strike="noStrike" dirty="0">
                <a:solidFill>
                  <a:srgbClr val="000000"/>
                </a:solidFill>
                <a:effectLst/>
                <a:latin typeface="-webkit-standard"/>
              </a:rPr>
              <a:t>Restaurant recommendation systems today mainly rely on star ratings. But these ratings don't tell the full story.</a:t>
            </a:r>
            <a:br>
              <a:rPr lang="en-US" dirty="0"/>
            </a:br>
            <a:r>
              <a:rPr lang="en-US" b="0" i="0" u="none" strike="noStrike" dirty="0">
                <a:solidFill>
                  <a:srgbClr val="000000"/>
                </a:solidFill>
                <a:effectLst/>
                <a:latin typeface="-webkit-standard"/>
              </a:rPr>
              <a:t>For example, a restaurant might have a 4.5-star rating because of reviews two years ago. In reality, recent reviews could be full of complaints about bad service or food quality.</a:t>
            </a:r>
          </a:p>
          <a:p>
            <a:br>
              <a:rPr lang="en-US" dirty="0"/>
            </a:br>
            <a:r>
              <a:rPr lang="en-US" b="0" i="0" u="none" strike="noStrike" dirty="0">
                <a:solidFill>
                  <a:srgbClr val="000000"/>
                </a:solidFill>
                <a:effectLst/>
                <a:latin typeface="-webkit-standard"/>
              </a:rPr>
              <a:t>Moreover, numerical ratings don't capture the emotional experiences — things like ambiance, warmth of service, or even how the food made the customer feel.</a:t>
            </a:r>
            <a:br>
              <a:rPr lang="en-US" dirty="0"/>
            </a:br>
            <a:r>
              <a:rPr lang="en-US" b="0" i="0" u="none" strike="noStrike" dirty="0">
                <a:solidFill>
                  <a:srgbClr val="000000"/>
                </a:solidFill>
                <a:effectLst/>
                <a:latin typeface="-webkit-standard"/>
              </a:rPr>
              <a:t>This creates a disconnect between what users expect and what they experience.</a:t>
            </a:r>
            <a:br>
              <a:rPr lang="en-US" dirty="0"/>
            </a:br>
            <a:r>
              <a:rPr lang="en-US" b="0" i="0" u="none" strike="noStrike" dirty="0">
                <a:solidFill>
                  <a:srgbClr val="000000"/>
                </a:solidFill>
                <a:effectLst/>
                <a:latin typeface="-webkit-standard"/>
              </a:rPr>
              <a:t>So, the real challenge is to move beyond just numbers and capture the emotions hidden in the text reviews, to build more trustworthy, real-time recommendations."</a:t>
            </a:r>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3</a:t>
            </a:fld>
            <a:endParaRPr lang="en-US"/>
          </a:p>
        </p:txBody>
      </p:sp>
    </p:spTree>
    <p:extLst>
      <p:ext uri="{BB962C8B-B14F-4D97-AF65-F5344CB8AC3E}">
        <p14:creationId xmlns:p14="http://schemas.microsoft.com/office/powerpoint/2010/main" val="84247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Given that problem, my objective was clear.</a:t>
            </a:r>
            <a:br>
              <a:rPr lang="en-US" dirty="0"/>
            </a:br>
            <a:r>
              <a:rPr lang="en-US" b="0" i="0" u="none" strike="noStrike" dirty="0">
                <a:solidFill>
                  <a:srgbClr val="000000"/>
                </a:solidFill>
                <a:effectLst/>
                <a:latin typeface="-webkit-standard"/>
              </a:rPr>
              <a:t>I wanted to build a hybrid recommendation system that does two things:</a:t>
            </a:r>
            <a:br>
              <a:rPr lang="en-US" dirty="0"/>
            </a:br>
            <a:r>
              <a:rPr lang="en-US" b="0" i="0" u="none" strike="noStrike" dirty="0">
                <a:solidFill>
                  <a:srgbClr val="000000"/>
                </a:solidFill>
                <a:effectLst/>
                <a:latin typeface="-webkit-standard"/>
              </a:rPr>
              <a:t>First, it should understand user behavior patterns — like which restaurants a user likes based on past ratings, using Collaborative Filtering.</a:t>
            </a:r>
            <a:br>
              <a:rPr lang="en-US" dirty="0"/>
            </a:br>
            <a:r>
              <a:rPr lang="en-US" b="0" i="0" u="none" strike="noStrike" dirty="0">
                <a:solidFill>
                  <a:srgbClr val="000000"/>
                </a:solidFill>
                <a:effectLst/>
                <a:latin typeface="-webkit-standard"/>
              </a:rPr>
              <a:t>Second, it should read between the lines — extracting the emotional tone from user reviews using Sentiment Analysis.</a:t>
            </a:r>
            <a:br>
              <a:rPr lang="en-US" dirty="0"/>
            </a:br>
            <a:r>
              <a:rPr lang="en-US" b="0" i="0" u="none" strike="noStrike" dirty="0">
                <a:solidFill>
                  <a:srgbClr val="000000"/>
                </a:solidFill>
                <a:effectLst/>
                <a:latin typeface="-webkit-standard"/>
              </a:rPr>
              <a:t>By combining these two dimensions, the system can recommend restaurants that are not only statistically popular but also emotionally satisfying.</a:t>
            </a:r>
            <a:br>
              <a:rPr lang="en-US" dirty="0"/>
            </a:br>
            <a:r>
              <a:rPr lang="en-US" b="0" i="0" u="none" strike="noStrike" dirty="0">
                <a:solidFill>
                  <a:srgbClr val="000000"/>
                </a:solidFill>
                <a:effectLst/>
                <a:latin typeface="-webkit-standard"/>
              </a:rPr>
              <a:t>To make the system truly useful, I developed an interactive web application so that users can easily filter recommendations based on their preferences and needs."</a:t>
            </a:r>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4</a:t>
            </a:fld>
            <a:endParaRPr lang="en-US"/>
          </a:p>
        </p:txBody>
      </p:sp>
    </p:spTree>
    <p:extLst>
      <p:ext uri="{BB962C8B-B14F-4D97-AF65-F5344CB8AC3E}">
        <p14:creationId xmlns:p14="http://schemas.microsoft.com/office/powerpoint/2010/main" val="1549671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Why is emotional sentiment important in recommendations?</a:t>
            </a:r>
            <a:br>
              <a:rPr lang="en-US" dirty="0"/>
            </a:br>
            <a:r>
              <a:rPr lang="en-US" b="0" i="0" u="none" strike="noStrike" dirty="0">
                <a:solidFill>
                  <a:srgbClr val="000000"/>
                </a:solidFill>
                <a:effectLst/>
                <a:latin typeface="-webkit-standard"/>
              </a:rPr>
              <a:t>Let’s consider this: two restaurants might both have a 4.0-star rating, but the emotional tone behind the reviews can be very different.</a:t>
            </a:r>
            <a:br>
              <a:rPr lang="en-US" dirty="0"/>
            </a:br>
            <a:r>
              <a:rPr lang="en-US" b="0" i="0" u="none" strike="noStrike" dirty="0">
                <a:solidFill>
                  <a:srgbClr val="000000"/>
                </a:solidFill>
                <a:effectLst/>
                <a:latin typeface="-webkit-standard"/>
              </a:rPr>
              <a:t>One restaurant might have reviews like 'great food but terrible service' while another might have 'good food and amazing atmosphere.'</a:t>
            </a:r>
            <a:br>
              <a:rPr lang="en-US" dirty="0"/>
            </a:br>
            <a:r>
              <a:rPr lang="en-US" b="0" i="0" u="none" strike="noStrike" dirty="0">
                <a:solidFill>
                  <a:srgbClr val="000000"/>
                </a:solidFill>
                <a:effectLst/>
                <a:latin typeface="-webkit-standard"/>
              </a:rPr>
              <a:t>If we only look at stars, we miss this nuance.</a:t>
            </a:r>
            <a:br>
              <a:rPr lang="en-US" dirty="0"/>
            </a:br>
            <a:r>
              <a:rPr lang="en-US" b="0" i="0" u="none" strike="noStrike" dirty="0">
                <a:solidFill>
                  <a:srgbClr val="000000"/>
                </a:solidFill>
                <a:effectLst/>
                <a:latin typeface="-webkit-standard"/>
              </a:rPr>
              <a:t>Sentiment analysis helps us capture this hidden information — things like customer happiness, disappointment, or satisfaction — directly from the text.</a:t>
            </a:r>
            <a:br>
              <a:rPr lang="en-US" dirty="0"/>
            </a:br>
            <a:r>
              <a:rPr lang="en-US" b="0" i="0" u="none" strike="noStrike" dirty="0">
                <a:solidFill>
                  <a:srgbClr val="000000"/>
                </a:solidFill>
                <a:effectLst/>
                <a:latin typeface="-webkit-standard"/>
              </a:rPr>
              <a:t>Thus, it allows the recommendation system to prioritize experiences that users would genuinely appreciate, not just restaurants with high ratings."</a:t>
            </a:r>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5</a:t>
            </a:fld>
            <a:endParaRPr lang="en-US"/>
          </a:p>
        </p:txBody>
      </p:sp>
    </p:spTree>
    <p:extLst>
      <p:ext uri="{BB962C8B-B14F-4D97-AF65-F5344CB8AC3E}">
        <p14:creationId xmlns:p14="http://schemas.microsoft.com/office/powerpoint/2010/main" val="178693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"Let’s now discuss some important prior work.</a:t>
            </a:r>
            <a:br>
              <a:rPr lang="en-US" b="0" i="0" u="none" strike="noStrike" dirty="0">
                <a:solidFill>
                  <a:srgbClr val="000000"/>
                </a:solidFill>
                <a:effectLst/>
              </a:rPr>
            </a:br>
            <a:r>
              <a:rPr lang="en-US" b="0" i="0" u="none" strike="noStrike" dirty="0">
                <a:solidFill>
                  <a:srgbClr val="000000"/>
                </a:solidFill>
                <a:effectLst/>
              </a:rPr>
              <a:t>Collaborative Filtering is one of the most widely used techniques in recommendation systems.</a:t>
            </a:r>
            <a:br>
              <a:rPr lang="en-US" b="0" i="0" u="none" strike="noStrike" dirty="0">
                <a:solidFill>
                  <a:srgbClr val="000000"/>
                </a:solidFill>
                <a:effectLst/>
              </a:rPr>
            </a:br>
            <a:r>
              <a:rPr lang="en-US" b="0" i="0" u="none" strike="noStrike" dirty="0">
                <a:solidFill>
                  <a:srgbClr val="000000"/>
                </a:solidFill>
                <a:effectLst/>
              </a:rPr>
              <a:t>It relies on the principle that if two users liked similar items in the past, they are likely to agree in the future too.</a:t>
            </a:r>
            <a:br>
              <a:rPr lang="en-US" b="0" i="0" u="none" strike="noStrike" dirty="0">
                <a:solidFill>
                  <a:srgbClr val="000000"/>
                </a:solidFill>
                <a:effectLst/>
              </a:rPr>
            </a:br>
            <a:r>
              <a:rPr lang="en-US" b="0" i="0" u="none" strike="noStrike" dirty="0">
                <a:solidFill>
                  <a:srgbClr val="000000"/>
                </a:solidFill>
                <a:effectLst/>
              </a:rPr>
              <a:t>Research by C.H. Ha and others has shown that collaborative filtering — especially matrix factorization techniques like Singular Value Decomposition (SVD) — can predict user preferences very effectively, even in sparse datasets.</a:t>
            </a:r>
          </a:p>
          <a:p>
            <a:pPr algn="l">
              <a:buNone/>
            </a:pPr>
            <a:br>
              <a:rPr lang="en-US" b="0" i="0" u="none" strike="noStrike" dirty="0">
                <a:solidFill>
                  <a:srgbClr val="000000"/>
                </a:solidFill>
                <a:effectLst/>
              </a:rPr>
            </a:br>
            <a:r>
              <a:rPr lang="en-US" b="0" i="0" u="none" strike="noStrike" dirty="0">
                <a:solidFill>
                  <a:srgbClr val="000000"/>
                </a:solidFill>
                <a:effectLst/>
              </a:rPr>
              <a:t>However, traditional CF has major challenges:</a:t>
            </a:r>
          </a:p>
          <a:p>
            <a:pPr algn="l">
              <a:buFont typeface="Arial" panose="020B0604020202020204" pitchFamily="34" charset="0"/>
              <a:buChar char="•"/>
            </a:pPr>
            <a:r>
              <a:rPr lang="en-US" b="0" i="0" u="none" strike="noStrike" dirty="0">
                <a:solidFill>
                  <a:srgbClr val="000000"/>
                </a:solidFill>
                <a:effectLst/>
              </a:rPr>
              <a:t>The cold start problem: when a new user or new restaurant enters the system, there is no past history to work with.</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Data sparsity: most users only rate a few items, leaving large gaps in the interaction matrix.</a:t>
            </a:r>
            <a:br>
              <a:rPr lang="en-US" b="0" i="0" u="none" strike="noStrike" dirty="0">
                <a:solidFill>
                  <a:srgbClr val="000000"/>
                </a:solidFill>
                <a:effectLst/>
              </a:rPr>
            </a:br>
            <a:r>
              <a:rPr lang="en-US" b="0" i="0" u="none" strike="noStrike" dirty="0">
                <a:solidFill>
                  <a:srgbClr val="000000"/>
                </a:solidFill>
                <a:effectLst/>
              </a:rPr>
              <a:t>So while CF is powerful, it cannot solve everything alone, especially emotional aspects."_</a:t>
            </a:r>
          </a:p>
        </p:txBody>
      </p:sp>
      <p:sp>
        <p:nvSpPr>
          <p:cNvPr id="4" name="Slide Number Placeholder 3"/>
          <p:cNvSpPr>
            <a:spLocks noGrp="1"/>
          </p:cNvSpPr>
          <p:nvPr>
            <p:ph type="sldNum" sz="quarter" idx="5"/>
          </p:nvPr>
        </p:nvSpPr>
        <p:spPr/>
        <p:txBody>
          <a:bodyPr/>
          <a:lstStyle/>
          <a:p>
            <a:fld id="{652324AD-D1EA-DF47-BAC7-9FC485076FAD}" type="slidenum">
              <a:rPr lang="en-US" smtClean="0"/>
              <a:t>6</a:t>
            </a:fld>
            <a:endParaRPr lang="en-US"/>
          </a:p>
        </p:txBody>
      </p:sp>
    </p:spTree>
    <p:extLst>
      <p:ext uri="{BB962C8B-B14F-4D97-AF65-F5344CB8AC3E}">
        <p14:creationId xmlns:p14="http://schemas.microsoft.com/office/powerpoint/2010/main" val="322559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Other researchers have explored ways to overcome the limitations of traditional CF.</a:t>
            </a:r>
            <a:br>
              <a:rPr lang="en-US" dirty="0"/>
            </a:br>
            <a:r>
              <a:rPr lang="en-US" b="0" i="0" u="none" strike="noStrike" dirty="0">
                <a:solidFill>
                  <a:srgbClr val="000000"/>
                </a:solidFill>
                <a:effectLst/>
                <a:latin typeface="-webkit-standard"/>
              </a:rPr>
              <a:t>S. Sawant and G. Pai built hybrid models that combine collaborative filtering with content-based filtering — looking not just at user ratings but also metadata like restaurant cuisines, locations, and price ranges.</a:t>
            </a:r>
            <a:br>
              <a:rPr lang="en-US" dirty="0"/>
            </a:br>
            <a:r>
              <a:rPr lang="en-US" b="0" i="0" u="none" strike="noStrike" dirty="0">
                <a:solidFill>
                  <a:srgbClr val="000000"/>
                </a:solidFill>
                <a:effectLst/>
                <a:latin typeface="-webkit-standard"/>
              </a:rPr>
              <a:t>Further, J.L. Xu and Y. Xu explored integrating sentiment analysis into recommendation systems, showing that when emotional aspects like service and ambiance were included, user satisfaction improved.</a:t>
            </a:r>
            <a:br>
              <a:rPr lang="en-US" dirty="0"/>
            </a:br>
            <a:r>
              <a:rPr lang="en-US" b="0" i="0" u="none" strike="noStrike" dirty="0">
                <a:solidFill>
                  <a:srgbClr val="000000"/>
                </a:solidFill>
                <a:effectLst/>
                <a:latin typeface="-webkit-standard"/>
              </a:rPr>
              <a:t>These studies provided strong motivation to design my project as a hybrid system, blending rating patterns with emotional understanding."</a:t>
            </a:r>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7</a:t>
            </a:fld>
            <a:endParaRPr lang="en-US"/>
          </a:p>
        </p:txBody>
      </p:sp>
    </p:spTree>
    <p:extLst>
      <p:ext uri="{BB962C8B-B14F-4D97-AF65-F5344CB8AC3E}">
        <p14:creationId xmlns:p14="http://schemas.microsoft.com/office/powerpoint/2010/main" val="1240594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strike="noStrike" dirty="0">
                <a:solidFill>
                  <a:srgbClr val="000000"/>
                </a:solidFill>
                <a:effectLst/>
              </a:rPr>
              <a:t>For this project, I used the Yelp Academic Dataset, which is a popular benchmark dataset for recommendation system research.</a:t>
            </a:r>
            <a:br>
              <a:rPr lang="en-US" b="0" i="1" u="none" strike="noStrike" dirty="0">
                <a:solidFill>
                  <a:srgbClr val="000000"/>
                </a:solidFill>
                <a:effectLst/>
              </a:rPr>
            </a:br>
            <a:r>
              <a:rPr lang="en-US" b="0" i="1" u="none" strike="noStrike" dirty="0">
                <a:solidFill>
                  <a:srgbClr val="000000"/>
                </a:solidFill>
                <a:effectLst/>
              </a:rPr>
              <a:t>It includes millions of reviews from users across various types of businesses, such as restaurants, gyms, salons, and more.</a:t>
            </a:r>
            <a:br>
              <a:rPr lang="en-US" b="0" i="1" u="none" strike="noStrike" dirty="0">
                <a:solidFill>
                  <a:srgbClr val="000000"/>
                </a:solidFill>
                <a:effectLst/>
              </a:rPr>
            </a:br>
            <a:r>
              <a:rPr lang="en-US" b="0" i="1" u="none" strike="noStrike" dirty="0">
                <a:solidFill>
                  <a:srgbClr val="000000"/>
                </a:solidFill>
                <a:effectLst/>
              </a:rPr>
              <a:t>However, for this project, I focused purely on the 'Restaurants' category.</a:t>
            </a:r>
            <a:br>
              <a:rPr lang="en-US" b="0" i="1" u="none" strike="noStrike" dirty="0">
                <a:solidFill>
                  <a:srgbClr val="000000"/>
                </a:solidFill>
                <a:effectLst/>
              </a:rPr>
            </a:br>
            <a:r>
              <a:rPr lang="en-US" b="0" i="1" u="none" strike="noStrike" dirty="0">
                <a:solidFill>
                  <a:srgbClr val="000000"/>
                </a:solidFill>
                <a:effectLst/>
              </a:rPr>
              <a:t>I selected five diverse cities — Philadelphia, Indianapolis, Tampa, Tucson, and Nashville — each offering a wide variety of cuisines and restaurant types.</a:t>
            </a:r>
            <a:br>
              <a:rPr lang="en-US" b="0" i="1" u="none" strike="noStrike" dirty="0">
                <a:solidFill>
                  <a:srgbClr val="000000"/>
                </a:solidFill>
                <a:effectLst/>
              </a:rPr>
            </a:br>
            <a:r>
              <a:rPr lang="en-US" b="0" i="1" u="none" strike="noStrike" dirty="0">
                <a:solidFill>
                  <a:srgbClr val="000000"/>
                </a:solidFill>
                <a:effectLst/>
              </a:rPr>
              <a:t>This allowed me to test the recommendation system across different demographics and cultural food preferences.</a:t>
            </a:r>
            <a:br>
              <a:rPr lang="en-US" b="0" i="1" u="none" strike="noStrike" dirty="0">
                <a:solidFill>
                  <a:srgbClr val="000000"/>
                </a:solidFill>
                <a:effectLst/>
              </a:rPr>
            </a:br>
            <a:r>
              <a:rPr lang="en-US" b="0" i="1" u="none" strike="noStrike" dirty="0">
                <a:solidFill>
                  <a:srgbClr val="000000"/>
                </a:solidFill>
                <a:effectLst/>
              </a:rPr>
              <a:t>The initial raw dataset was massive — over 6 million reviews — but after applying category and city filters, I curated a high-quality subset of around 2.5 million restaurant-specific reviews.</a:t>
            </a:r>
            <a:br>
              <a:rPr lang="en-US" b="0" i="1" u="none" strike="noStrike" dirty="0">
                <a:solidFill>
                  <a:srgbClr val="000000"/>
                </a:solidFill>
                <a:effectLst/>
              </a:rPr>
            </a:br>
            <a:r>
              <a:rPr lang="en-US" b="0" i="1" u="none" strike="noStrike" dirty="0">
                <a:solidFill>
                  <a:srgbClr val="000000"/>
                </a:solidFill>
                <a:effectLst/>
              </a:rPr>
              <a:t>Each review included attributes like business name, address, star rating, review text, date of posting, and whether the business is currently open or closed.</a:t>
            </a:r>
            <a:br>
              <a:rPr lang="en-US" b="0" i="1" u="none" strike="noStrike" dirty="0">
                <a:solidFill>
                  <a:srgbClr val="000000"/>
                </a:solidFill>
                <a:effectLst/>
              </a:rPr>
            </a:br>
            <a:r>
              <a:rPr lang="en-US" b="0" i="1" u="none" strike="noStrike" dirty="0">
                <a:solidFill>
                  <a:srgbClr val="000000"/>
                </a:solidFill>
                <a:effectLst/>
              </a:rPr>
              <a:t>This rich combination of numerical, textual, and categorical data made it ideal for building a hybrid system."</a:t>
            </a:r>
            <a:endParaRPr lang="en-US" b="0" i="0" u="none" strike="noStrike" dirty="0">
              <a:solidFill>
                <a:srgbClr val="000000"/>
              </a:solidFill>
              <a:effectLst/>
            </a:endParaRP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8</a:t>
            </a:fld>
            <a:endParaRPr lang="en-US"/>
          </a:p>
        </p:txBody>
      </p:sp>
    </p:spTree>
    <p:extLst>
      <p:ext uri="{BB962C8B-B14F-4D97-AF65-F5344CB8AC3E}">
        <p14:creationId xmlns:p14="http://schemas.microsoft.com/office/powerpoint/2010/main" val="2087987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u="none" strike="noStrike" dirty="0">
                <a:solidFill>
                  <a:srgbClr val="000000"/>
                </a:solidFill>
                <a:effectLst/>
              </a:rPr>
              <a:t>"After selecting the dataset, preprocessing was crucial to make the data model-ready.</a:t>
            </a:r>
            <a:br>
              <a:rPr lang="en-US" b="0" i="0" u="none" strike="noStrike" dirty="0">
                <a:solidFill>
                  <a:srgbClr val="000000"/>
                </a:solidFill>
                <a:effectLst/>
              </a:rPr>
            </a:br>
            <a:r>
              <a:rPr lang="en-US" b="0" i="0" u="none" strike="noStrike" dirty="0">
                <a:solidFill>
                  <a:srgbClr val="000000"/>
                </a:solidFill>
                <a:effectLst/>
              </a:rPr>
              <a:t>First, I filtered out non-restaurant businesses like car repair shops or yoga studios — since they are irrelevant for restaurant recommendations.</a:t>
            </a:r>
            <a:br>
              <a:rPr lang="en-US" b="0" i="0" u="none" strike="noStrike" dirty="0">
                <a:solidFill>
                  <a:srgbClr val="000000"/>
                </a:solidFill>
                <a:effectLst/>
              </a:rPr>
            </a:br>
            <a:r>
              <a:rPr lang="en-US" b="0" i="0" u="none" strike="noStrike" dirty="0">
                <a:solidFill>
                  <a:srgbClr val="000000"/>
                </a:solidFill>
                <a:effectLst/>
              </a:rPr>
              <a:t>Next, I removed very short reviews — anything under 20 characters — because one-word reviews like 'Good' or 'Bad' provide no useful sentiment information for analysis.</a:t>
            </a:r>
            <a:br>
              <a:rPr lang="en-US" b="0" i="0" u="none" strike="noStrike" dirty="0">
                <a:solidFill>
                  <a:srgbClr val="000000"/>
                </a:solidFill>
                <a:effectLst/>
              </a:rPr>
            </a:br>
            <a:r>
              <a:rPr lang="en-US" b="0" i="0" u="none" strike="noStrike" dirty="0">
                <a:solidFill>
                  <a:srgbClr val="000000"/>
                </a:solidFill>
                <a:effectLst/>
              </a:rPr>
              <a:t>I also engineered new features such as:</a:t>
            </a:r>
          </a:p>
          <a:p>
            <a:pPr algn="l">
              <a:buNone/>
            </a:pP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Review Length</a:t>
            </a:r>
            <a:r>
              <a:rPr lang="en-US" b="0" i="0" u="none" strike="noStrike" dirty="0">
                <a:solidFill>
                  <a:srgbClr val="000000"/>
                </a:solidFill>
                <a:effectLst/>
              </a:rPr>
              <a:t>: Longer reviews often carry more emotional context than short ones.</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Year of Review</a:t>
            </a:r>
            <a:r>
              <a:rPr lang="en-US" b="0" i="0" u="none" strike="noStrike" dirty="0">
                <a:solidFill>
                  <a:srgbClr val="000000"/>
                </a:solidFill>
                <a:effectLst/>
              </a:rPr>
              <a:t>: Useful to analyze trends over time, like improving or declining restaurant quality.</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City Name Extraction</a:t>
            </a:r>
            <a:r>
              <a:rPr lang="en-US" b="0" i="0" u="none" strike="noStrike" dirty="0">
                <a:solidFill>
                  <a:srgbClr val="000000"/>
                </a:solidFill>
                <a:effectLst/>
              </a:rPr>
              <a:t>: Important for location-based filtering inside the app later.</a:t>
            </a:r>
            <a:br>
              <a:rPr lang="en-US" b="0" i="0" u="none" strike="noStrike" dirty="0">
                <a:solidFill>
                  <a:srgbClr val="000000"/>
                </a:solidFill>
                <a:effectLst/>
              </a:rPr>
            </a:br>
            <a:r>
              <a:rPr lang="en-US" b="0" i="0" u="none" strike="noStrike" dirty="0">
                <a:solidFill>
                  <a:srgbClr val="000000"/>
                </a:solidFill>
                <a:effectLst/>
              </a:rPr>
              <a:t>I merged the cleaned business and review datasets on the Business ID key.</a:t>
            </a:r>
          </a:p>
          <a:p>
            <a:pPr algn="l">
              <a:buFont typeface="Arial" panose="020B0604020202020204" pitchFamily="34" charset="0"/>
              <a:buChar char="•"/>
            </a:pPr>
            <a:br>
              <a:rPr lang="en-US" b="0" i="0" u="none" strike="noStrike" dirty="0">
                <a:solidFill>
                  <a:srgbClr val="000000"/>
                </a:solidFill>
                <a:effectLst/>
              </a:rPr>
            </a:br>
            <a:r>
              <a:rPr lang="en-US" b="0" i="0" u="none" strike="noStrike" dirty="0">
                <a:solidFill>
                  <a:srgbClr val="000000"/>
                </a:solidFill>
                <a:effectLst/>
              </a:rPr>
              <a:t>This step ensured that every review in my system had complete business information linked with it — such as name, city, categories, star ratings, and hours of operation.</a:t>
            </a:r>
          </a:p>
          <a:p>
            <a:pPr algn="l">
              <a:buFont typeface="Arial" panose="020B0604020202020204" pitchFamily="34" charset="0"/>
              <a:buChar char="•"/>
            </a:pPr>
            <a:br>
              <a:rPr lang="en-US" b="0" i="0" u="none" strike="noStrike" dirty="0">
                <a:solidFill>
                  <a:srgbClr val="000000"/>
                </a:solidFill>
                <a:effectLst/>
              </a:rPr>
            </a:br>
            <a:r>
              <a:rPr lang="en-US" b="0" i="0" u="none" strike="noStrike" dirty="0">
                <a:solidFill>
                  <a:srgbClr val="000000"/>
                </a:solidFill>
                <a:effectLst/>
              </a:rPr>
              <a:t>A quick exploratory data analysis showed that review lengths varied greatly, but typically most useful reviews had between 200 to 800 characters."_</a:t>
            </a:r>
          </a:p>
          <a:p>
            <a:endParaRPr lang="en-US" dirty="0"/>
          </a:p>
        </p:txBody>
      </p:sp>
      <p:sp>
        <p:nvSpPr>
          <p:cNvPr id="4" name="Slide Number Placeholder 3"/>
          <p:cNvSpPr>
            <a:spLocks noGrp="1"/>
          </p:cNvSpPr>
          <p:nvPr>
            <p:ph type="sldNum" sz="quarter" idx="5"/>
          </p:nvPr>
        </p:nvSpPr>
        <p:spPr/>
        <p:txBody>
          <a:bodyPr/>
          <a:lstStyle/>
          <a:p>
            <a:fld id="{652324AD-D1EA-DF47-BAC7-9FC485076FAD}" type="slidenum">
              <a:rPr lang="en-US" smtClean="0"/>
              <a:t>9</a:t>
            </a:fld>
            <a:endParaRPr lang="en-US"/>
          </a:p>
        </p:txBody>
      </p:sp>
    </p:spTree>
    <p:extLst>
      <p:ext uri="{BB962C8B-B14F-4D97-AF65-F5344CB8AC3E}">
        <p14:creationId xmlns:p14="http://schemas.microsoft.com/office/powerpoint/2010/main" val="174832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56D8-6E32-4F61-8BF4-F9A69C6024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84456A-6C57-BDBB-F111-F41B398E82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495710-0A46-635B-A4A2-03A146647F68}"/>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5" name="Footer Placeholder 4">
            <a:extLst>
              <a:ext uri="{FF2B5EF4-FFF2-40B4-BE49-F238E27FC236}">
                <a16:creationId xmlns:a16="http://schemas.microsoft.com/office/drawing/2014/main" id="{7CB052C8-D25F-6CC7-1469-09DB02ECD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B6750-0BDE-E893-999C-CA1996F94D62}"/>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270462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7BA3-FEA5-CB76-6F41-A54B242F6E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B035C9-CB8C-20BF-75C3-09CD2B8FCE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7CC619-4009-5E65-0959-4934B28C7A7B}"/>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5" name="Footer Placeholder 4">
            <a:extLst>
              <a:ext uri="{FF2B5EF4-FFF2-40B4-BE49-F238E27FC236}">
                <a16:creationId xmlns:a16="http://schemas.microsoft.com/office/drawing/2014/main" id="{7263AE77-4EFC-9BAA-B553-D40CE20B2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F3589-B9BF-AEA8-2CE1-BDAE3E7E09DA}"/>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1505350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37562-D36E-87EB-AF12-C1C385E5A7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706D1D-5EB8-BE14-5F36-36164E763F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7D25B-E625-6AD3-E91C-82CD9ADADBAC}"/>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5" name="Footer Placeholder 4">
            <a:extLst>
              <a:ext uri="{FF2B5EF4-FFF2-40B4-BE49-F238E27FC236}">
                <a16:creationId xmlns:a16="http://schemas.microsoft.com/office/drawing/2014/main" id="{25A64116-6511-AF18-F45B-24358B95C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483F4-772F-C4DC-237F-3EF5366BA544}"/>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374654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35A5-E685-05CA-10BF-AC1E9F62DA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C060D3-C6C7-2518-66EF-C6C35E0054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2C251-7E12-0C6E-777E-172C5CA5B776}"/>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5" name="Footer Placeholder 4">
            <a:extLst>
              <a:ext uri="{FF2B5EF4-FFF2-40B4-BE49-F238E27FC236}">
                <a16:creationId xmlns:a16="http://schemas.microsoft.com/office/drawing/2014/main" id="{D5A2466F-BC20-4456-990F-8F81F4B01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57DDE-945A-DAB3-2ED5-50F6CDE68F4F}"/>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3461273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BB4A-5BBF-E9E8-C6B3-441321273A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F36F39-162D-2824-C9DB-3FC5A91CB9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A49A56-6F9F-6EE2-B025-71A60B724C44}"/>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5" name="Footer Placeholder 4">
            <a:extLst>
              <a:ext uri="{FF2B5EF4-FFF2-40B4-BE49-F238E27FC236}">
                <a16:creationId xmlns:a16="http://schemas.microsoft.com/office/drawing/2014/main" id="{84882346-FB24-A632-3653-937198D22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005C50-76F1-9D36-919E-19C3EBC32B39}"/>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674158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2CA6-4A72-0E99-7B27-C582DA75A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11819-0C57-202C-6FE6-9D493E7069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1C71C9-6932-490B-24A8-5C9B4E2A46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9C3284-E48F-6EE9-160A-F070A606F176}"/>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6" name="Footer Placeholder 5">
            <a:extLst>
              <a:ext uri="{FF2B5EF4-FFF2-40B4-BE49-F238E27FC236}">
                <a16:creationId xmlns:a16="http://schemas.microsoft.com/office/drawing/2014/main" id="{DC9CA782-BCF0-BE8D-8BC1-4F01E47A08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0F0EB-9452-4401-6AAF-648EFBC141A9}"/>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329105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3EFFB-7DD6-20BD-2320-399A89F982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5B94D-3365-622C-1C19-1CB4065F0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54AB6C-0364-FC7C-48BE-B5B8EEF12C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71C6C6-8D1D-D412-0FC6-D39C19872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863FAC-0D19-9033-FEC0-2E1953018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B6A03-3AD6-E03A-334B-A4549678F3EC}"/>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8" name="Footer Placeholder 7">
            <a:extLst>
              <a:ext uri="{FF2B5EF4-FFF2-40B4-BE49-F238E27FC236}">
                <a16:creationId xmlns:a16="http://schemas.microsoft.com/office/drawing/2014/main" id="{AB1F74F7-D75A-582B-053E-9423AC8F81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3E0F2-9A08-DE77-FA3C-31D9E6D1B191}"/>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2004892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4BEF-D2E5-3C96-4FD9-AAFAA639AF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AFFE67-0FE0-B9A0-3413-5DF830DF0594}"/>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4" name="Footer Placeholder 3">
            <a:extLst>
              <a:ext uri="{FF2B5EF4-FFF2-40B4-BE49-F238E27FC236}">
                <a16:creationId xmlns:a16="http://schemas.microsoft.com/office/drawing/2014/main" id="{A9F7FE49-F909-4A6D-F91A-0BA0BE636C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802BDB-A475-6F00-4C3F-1E3BF6637329}"/>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402790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A3CF6-2EF6-5FBA-4A43-C66531558634}"/>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3" name="Footer Placeholder 2">
            <a:extLst>
              <a:ext uri="{FF2B5EF4-FFF2-40B4-BE49-F238E27FC236}">
                <a16:creationId xmlns:a16="http://schemas.microsoft.com/office/drawing/2014/main" id="{2E4793A5-7F24-6167-B842-F6E263183C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522D8C-0A8E-47E1-BBE8-EE0E8E8CA57A}"/>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267101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5345-A02C-CBAB-4A56-EEF4BA711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668ACF-1497-9966-085B-5FA53AC96D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2056AF-A3CF-2A32-B9DE-48D6B0B3C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A3F53-ABB2-0921-9AFE-2C6BFCAFF47B}"/>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6" name="Footer Placeholder 5">
            <a:extLst>
              <a:ext uri="{FF2B5EF4-FFF2-40B4-BE49-F238E27FC236}">
                <a16:creationId xmlns:a16="http://schemas.microsoft.com/office/drawing/2014/main" id="{4277E2F4-6B74-8C92-BE88-A8D2497AA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A939D-6DA7-2F2F-5E81-4E78449E3FE0}"/>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4123150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8854-B93E-CC84-9166-527F01EE4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FD3D77-3BB2-30D8-06B3-C8703851B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A7372D-955A-9717-9F5B-3EE5AE284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430CE-49E8-CEC6-673C-3DBD578E1FB4}"/>
              </a:ext>
            </a:extLst>
          </p:cNvPr>
          <p:cNvSpPr>
            <a:spLocks noGrp="1"/>
          </p:cNvSpPr>
          <p:nvPr>
            <p:ph type="dt" sz="half" idx="10"/>
          </p:nvPr>
        </p:nvSpPr>
        <p:spPr/>
        <p:txBody>
          <a:bodyPr/>
          <a:lstStyle/>
          <a:p>
            <a:fld id="{463DAEC4-E661-5F4D-AC13-798F046862AC}" type="datetimeFigureOut">
              <a:rPr lang="en-US" smtClean="0"/>
              <a:t>4/28/25</a:t>
            </a:fld>
            <a:endParaRPr lang="en-US"/>
          </a:p>
        </p:txBody>
      </p:sp>
      <p:sp>
        <p:nvSpPr>
          <p:cNvPr id="6" name="Footer Placeholder 5">
            <a:extLst>
              <a:ext uri="{FF2B5EF4-FFF2-40B4-BE49-F238E27FC236}">
                <a16:creationId xmlns:a16="http://schemas.microsoft.com/office/drawing/2014/main" id="{16B20EB5-3D47-22AA-D23F-B8E5C1E2E4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C14BF-2C3B-759C-EBA2-6F2A46B283A1}"/>
              </a:ext>
            </a:extLst>
          </p:cNvPr>
          <p:cNvSpPr>
            <a:spLocks noGrp="1"/>
          </p:cNvSpPr>
          <p:nvPr>
            <p:ph type="sldNum" sz="quarter" idx="12"/>
          </p:nvPr>
        </p:nvSpPr>
        <p:spPr/>
        <p:txBody>
          <a:bodyPr/>
          <a:lstStyle/>
          <a:p>
            <a:fld id="{E17EFFE3-34CB-9B4D-8899-134006EE43CE}" type="slidenum">
              <a:rPr lang="en-US" smtClean="0"/>
              <a:t>‹#›</a:t>
            </a:fld>
            <a:endParaRPr lang="en-US"/>
          </a:p>
        </p:txBody>
      </p:sp>
    </p:spTree>
    <p:extLst>
      <p:ext uri="{BB962C8B-B14F-4D97-AF65-F5344CB8AC3E}">
        <p14:creationId xmlns:p14="http://schemas.microsoft.com/office/powerpoint/2010/main" val="399621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84D94D-3DF8-6B45-6534-1D8B12A85A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F7CE95-1CC0-6F21-879D-7AA91B8323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6E6D-A2E5-F2C5-3900-B6B74FBD0D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3DAEC4-E661-5F4D-AC13-798F046862AC}" type="datetimeFigureOut">
              <a:rPr lang="en-US" smtClean="0"/>
              <a:t>4/28/25</a:t>
            </a:fld>
            <a:endParaRPr lang="en-US"/>
          </a:p>
        </p:txBody>
      </p:sp>
      <p:sp>
        <p:nvSpPr>
          <p:cNvPr id="5" name="Footer Placeholder 4">
            <a:extLst>
              <a:ext uri="{FF2B5EF4-FFF2-40B4-BE49-F238E27FC236}">
                <a16:creationId xmlns:a16="http://schemas.microsoft.com/office/drawing/2014/main" id="{B1F22A7E-A6E8-6C0E-C68A-63A61F211A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FCAC83-4DE1-65D0-0C64-83310C2C7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17EFFE3-34CB-9B4D-8899-134006EE43CE}" type="slidenum">
              <a:rPr lang="en-US" smtClean="0"/>
              <a:t>‹#›</a:t>
            </a:fld>
            <a:endParaRPr lang="en-US"/>
          </a:p>
        </p:txBody>
      </p:sp>
    </p:spTree>
    <p:extLst>
      <p:ext uri="{BB962C8B-B14F-4D97-AF65-F5344CB8AC3E}">
        <p14:creationId xmlns:p14="http://schemas.microsoft.com/office/powerpoint/2010/main" val="3216197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png"/><Relationship Id="rId4" Type="http://schemas.openxmlformats.org/officeDocument/2006/relationships/notesSlide" Target="../notesSlides/notesSlide10.xml"/><Relationship Id="rId9" Type="http://schemas.microsoft.com/office/2007/relationships/diagramDrawing" Target="../diagrams/drawing5.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2.xml"/><Relationship Id="rId7" Type="http://schemas.openxmlformats.org/officeDocument/2006/relationships/diagramLayout" Target="../diagrams/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6.xml"/><Relationship Id="rId11" Type="http://schemas.openxmlformats.org/officeDocument/2006/relationships/image" Target="../media/image1.png"/><Relationship Id="rId5" Type="http://schemas.openxmlformats.org/officeDocument/2006/relationships/image" Target="../media/image31.jpeg"/><Relationship Id="rId10" Type="http://schemas.microsoft.com/office/2007/relationships/diagramDrawing" Target="../diagrams/drawing6.xml"/><Relationship Id="rId4" Type="http://schemas.openxmlformats.org/officeDocument/2006/relationships/notesSlide" Target="../notesSlides/notesSlide11.xml"/><Relationship Id="rId9" Type="http://schemas.openxmlformats.org/officeDocument/2006/relationships/diagramColors" Target="../diagrams/colors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1.png"/><Relationship Id="rId4" Type="http://schemas.openxmlformats.org/officeDocument/2006/relationships/notesSlide" Target="../notesSlides/notesSlide12.xml"/><Relationship Id="rId9" Type="http://schemas.microsoft.com/office/2007/relationships/diagramDrawing" Target="../diagrams/drawing7.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1.png"/><Relationship Id="rId4" Type="http://schemas.openxmlformats.org/officeDocument/2006/relationships/notesSlide" Target="../notesSlides/notesSlide13.xml"/><Relationship Id="rId9" Type="http://schemas.microsoft.com/office/2007/relationships/diagramDrawing" Target="../diagrams/drawing8.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slideLayout" Target="../slideLayouts/slideLayout2.xml"/><Relationship Id="rId7" Type="http://schemas.openxmlformats.org/officeDocument/2006/relationships/diagramQuickStyle" Target="../diagrams/quickStyle9.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1.png"/><Relationship Id="rId4" Type="http://schemas.openxmlformats.org/officeDocument/2006/relationships/notesSlide" Target="../notesSlides/notesSlide14.xml"/><Relationship Id="rId9" Type="http://schemas.microsoft.com/office/2007/relationships/diagramDrawing" Target="../diagrams/drawing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2.xml"/><Relationship Id="rId7" Type="http://schemas.openxmlformats.org/officeDocument/2006/relationships/diagramQuickStyle" Target="../diagrams/quickStyle10.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1.png"/><Relationship Id="rId4" Type="http://schemas.openxmlformats.org/officeDocument/2006/relationships/notesSlide" Target="../notesSlides/notesSlide16.xml"/><Relationship Id="rId9" Type="http://schemas.microsoft.com/office/2007/relationships/diagramDrawing" Target="../diagrams/drawing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slideLayout" Target="../slideLayouts/slideLayout2.xml"/><Relationship Id="rId7" Type="http://schemas.openxmlformats.org/officeDocument/2006/relationships/diagramQuickStyle" Target="../diagrams/quickStyle1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1.png"/><Relationship Id="rId4" Type="http://schemas.openxmlformats.org/officeDocument/2006/relationships/notesSlide" Target="../notesSlides/notesSlide19.xml"/><Relationship Id="rId9" Type="http://schemas.microsoft.com/office/2007/relationships/diagramDrawing" Target="../diagrams/drawing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slideLayout" Target="../slideLayouts/slideLayout2.xml"/><Relationship Id="rId7" Type="http://schemas.openxmlformats.org/officeDocument/2006/relationships/diagramQuickStyle" Target="../diagrams/quickStyle1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Layout" Target="../diagrams/layout12.xml"/><Relationship Id="rId5" Type="http://schemas.openxmlformats.org/officeDocument/2006/relationships/diagramData" Target="../diagrams/data12.xml"/><Relationship Id="rId10" Type="http://schemas.openxmlformats.org/officeDocument/2006/relationships/image" Target="../media/image1.png"/><Relationship Id="rId4" Type="http://schemas.openxmlformats.org/officeDocument/2006/relationships/notesSlide" Target="../notesSlides/notesSlide20.xml"/><Relationship Id="rId9" Type="http://schemas.microsoft.com/office/2007/relationships/diagramDrawing" Target="../diagrams/drawing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slideLayout" Target="../slideLayouts/slideLayout2.xml"/><Relationship Id="rId7" Type="http://schemas.openxmlformats.org/officeDocument/2006/relationships/diagramQuickStyle" Target="../diagrams/quickStyle13.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diagramLayout" Target="../diagrams/layout13.xml"/><Relationship Id="rId5" Type="http://schemas.openxmlformats.org/officeDocument/2006/relationships/diagramData" Target="../diagrams/data13.xml"/><Relationship Id="rId10" Type="http://schemas.openxmlformats.org/officeDocument/2006/relationships/image" Target="../media/image1.png"/><Relationship Id="rId4" Type="http://schemas.openxmlformats.org/officeDocument/2006/relationships/notesSlide" Target="../notesSlides/notesSlide24.xml"/><Relationship Id="rId9" Type="http://schemas.microsoft.com/office/2007/relationships/diagramDrawing" Target="../diagrams/drawing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172E8-F0FA-BEAF-7A44-946112A0321D}"/>
              </a:ext>
            </a:extLst>
          </p:cNvPr>
          <p:cNvSpPr>
            <a:spLocks noGrp="1"/>
          </p:cNvSpPr>
          <p:nvPr>
            <p:ph type="ctrTitle"/>
          </p:nvPr>
        </p:nvSpPr>
        <p:spPr>
          <a:xfrm>
            <a:off x="4244454" y="3006586"/>
            <a:ext cx="7284935" cy="2732297"/>
          </a:xfrm>
        </p:spPr>
        <p:txBody>
          <a:bodyPr anchor="t">
            <a:normAutofit/>
          </a:bodyPr>
          <a:lstStyle/>
          <a:p>
            <a:pPr algn="l"/>
            <a:r>
              <a:rPr lang="en-US" sz="4800">
                <a:solidFill>
                  <a:srgbClr val="FFFFFF"/>
                </a:solidFill>
              </a:rPr>
              <a:t>Restaurant Recommendation System Using Yelp Data</a:t>
            </a:r>
          </a:p>
        </p:txBody>
      </p:sp>
      <p:sp>
        <p:nvSpPr>
          <p:cNvPr id="3" name="Subtitle 2">
            <a:extLst>
              <a:ext uri="{FF2B5EF4-FFF2-40B4-BE49-F238E27FC236}">
                <a16:creationId xmlns:a16="http://schemas.microsoft.com/office/drawing/2014/main" id="{62486C14-4EDD-6DEC-5225-53BEF4ABCC4C}"/>
              </a:ext>
            </a:extLst>
          </p:cNvPr>
          <p:cNvSpPr>
            <a:spLocks noGrp="1"/>
          </p:cNvSpPr>
          <p:nvPr>
            <p:ph type="subTitle" idx="1"/>
          </p:nvPr>
        </p:nvSpPr>
        <p:spPr>
          <a:xfrm>
            <a:off x="4244454" y="667911"/>
            <a:ext cx="6755642" cy="1296368"/>
          </a:xfrm>
        </p:spPr>
        <p:txBody>
          <a:bodyPr anchor="b">
            <a:normAutofit/>
          </a:bodyPr>
          <a:lstStyle/>
          <a:p>
            <a:pPr algn="l"/>
            <a:r>
              <a:rPr lang="en-US" sz="2200">
                <a:solidFill>
                  <a:srgbClr val="FFFFFF"/>
                </a:solidFill>
              </a:rPr>
              <a:t>Sarthak Bora</a:t>
            </a:r>
          </a:p>
          <a:p>
            <a:pPr algn="l"/>
            <a:r>
              <a:rPr lang="en-US" sz="2200">
                <a:solidFill>
                  <a:srgbClr val="FFFFFF"/>
                </a:solidFill>
              </a:rPr>
              <a:t>Capstone Project Presentation</a:t>
            </a:r>
          </a:p>
          <a:p>
            <a:pPr algn="l"/>
            <a:r>
              <a:rPr lang="en-US" sz="2200">
                <a:solidFill>
                  <a:srgbClr val="FFFFFF"/>
                </a:solidFill>
              </a:rPr>
              <a:t>April 2025</a:t>
            </a:r>
          </a:p>
        </p:txBody>
      </p:sp>
      <p:pic>
        <p:nvPicPr>
          <p:cNvPr id="247" name="Audio 246">
            <a:extLst>
              <a:ext uri="{FF2B5EF4-FFF2-40B4-BE49-F238E27FC236}">
                <a16:creationId xmlns:a16="http://schemas.microsoft.com/office/drawing/2014/main" id="{4937972C-E2C1-E801-4AB8-E17CCEDEDFE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15424567"/>
      </p:ext>
    </p:extLst>
  </p:cSld>
  <p:clrMapOvr>
    <a:masterClrMapping/>
  </p:clrMapOvr>
  <mc:AlternateContent xmlns:mc="http://schemas.openxmlformats.org/markup-compatibility/2006">
    <mc:Choice xmlns:p14="http://schemas.microsoft.com/office/powerpoint/2010/main" Requires="p14">
      <p:transition spd="slow" p14:dur="2000" advTm="41397"/>
    </mc:Choice>
    <mc:Fallback>
      <p:transition spd="slow" advTm="41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7"/>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47"/>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6463-105A-03A6-2CF3-FAB136B86830}"/>
              </a:ext>
            </a:extLst>
          </p:cNvPr>
          <p:cNvSpPr>
            <a:spLocks noGrp="1"/>
          </p:cNvSpPr>
          <p:nvPr>
            <p:ph type="title"/>
          </p:nvPr>
        </p:nvSpPr>
        <p:spPr/>
        <p:txBody>
          <a:bodyPr/>
          <a:lstStyle/>
          <a:p>
            <a:r>
              <a:rPr lang="en-US" dirty="0"/>
              <a:t>Sentiment Analysis Techniques</a:t>
            </a:r>
          </a:p>
        </p:txBody>
      </p:sp>
      <p:graphicFrame>
        <p:nvGraphicFramePr>
          <p:cNvPr id="10" name="Content Placeholder 5">
            <a:extLst>
              <a:ext uri="{FF2B5EF4-FFF2-40B4-BE49-F238E27FC236}">
                <a16:creationId xmlns:a16="http://schemas.microsoft.com/office/drawing/2014/main" id="{966EDCFD-1A5F-B4EB-C86F-D75C090390F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8" name="Audio 77">
            <a:extLst>
              <a:ext uri="{FF2B5EF4-FFF2-40B4-BE49-F238E27FC236}">
                <a16:creationId xmlns:a16="http://schemas.microsoft.com/office/drawing/2014/main" id="{C6B9B807-F4A6-5662-48CD-68B9CF13838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8446575"/>
      </p:ext>
    </p:extLst>
  </p:cSld>
  <p:clrMapOvr>
    <a:masterClrMapping/>
  </p:clrMapOvr>
  <mc:AlternateContent xmlns:mc="http://schemas.openxmlformats.org/markup-compatibility/2006">
    <mc:Choice xmlns:p14="http://schemas.microsoft.com/office/powerpoint/2010/main" Requires="p14">
      <p:transition spd="slow" p14:dur="2000" advTm="89248"/>
    </mc:Choice>
    <mc:Fallback>
      <p:transition spd="slow" advTm="89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98F256-102E-C164-8C6A-0B6A7D54D75B}"/>
              </a:ext>
            </a:extLst>
          </p:cNvPr>
          <p:cNvPicPr>
            <a:picLocks noChangeAspect="1"/>
          </p:cNvPicPr>
          <p:nvPr/>
        </p:nvPicPr>
        <p:blipFill>
          <a:blip r:embed="rId5">
            <a:duotone>
              <a:schemeClr val="bg2">
                <a:shade val="45000"/>
                <a:satMod val="135000"/>
              </a:schemeClr>
              <a:prstClr val="white"/>
            </a:duotone>
          </a:blip>
          <a:srcRect t="12153" b="35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98C3A-D446-B810-6E1F-E15AABDE78AD}"/>
              </a:ext>
            </a:extLst>
          </p:cNvPr>
          <p:cNvSpPr>
            <a:spLocks noGrp="1"/>
          </p:cNvSpPr>
          <p:nvPr>
            <p:ph type="title"/>
          </p:nvPr>
        </p:nvSpPr>
        <p:spPr>
          <a:xfrm>
            <a:off x="838200" y="365125"/>
            <a:ext cx="10515600" cy="1325563"/>
          </a:xfrm>
        </p:spPr>
        <p:txBody>
          <a:bodyPr>
            <a:normAutofit/>
          </a:bodyPr>
          <a:lstStyle/>
          <a:p>
            <a:r>
              <a:rPr lang="en-US" dirty="0"/>
              <a:t>Sentiment Model – VADER</a:t>
            </a:r>
          </a:p>
        </p:txBody>
      </p:sp>
      <p:graphicFrame>
        <p:nvGraphicFramePr>
          <p:cNvPr id="5" name="Content Placeholder 2">
            <a:extLst>
              <a:ext uri="{FF2B5EF4-FFF2-40B4-BE49-F238E27FC236}">
                <a16:creationId xmlns:a16="http://schemas.microsoft.com/office/drawing/2014/main" id="{E100B83F-F777-33CF-C7C0-1510D1D715D3}"/>
              </a:ext>
            </a:extLst>
          </p:cNvPr>
          <p:cNvGraphicFramePr>
            <a:graphicFrameLocks noGrp="1"/>
          </p:cNvGraphicFramePr>
          <p:nvPr>
            <p:ph idx="1"/>
            <p:extLst>
              <p:ext uri="{D42A27DB-BD31-4B8C-83A1-F6EECF244321}">
                <p14:modId xmlns:p14="http://schemas.microsoft.com/office/powerpoint/2010/main" val="27653974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3" name="Audio 52">
            <a:extLst>
              <a:ext uri="{FF2B5EF4-FFF2-40B4-BE49-F238E27FC236}">
                <a16:creationId xmlns:a16="http://schemas.microsoft.com/office/drawing/2014/main" id="{E5272838-13FB-6292-DF02-EFB31B17776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97269421"/>
      </p:ext>
    </p:extLst>
  </p:cSld>
  <p:clrMapOvr>
    <a:masterClrMapping/>
  </p:clrMapOvr>
  <mc:AlternateContent xmlns:mc="http://schemas.openxmlformats.org/markup-compatibility/2006">
    <mc:Choice xmlns:p14="http://schemas.microsoft.com/office/powerpoint/2010/main" Requires="p14">
      <p:transition spd="slow" p14:dur="2000" advTm="65173"/>
    </mc:Choice>
    <mc:Fallback>
      <p:transition spd="slow" advTm="65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2A33A5-E1A4-1005-BCBA-B4E6855EE25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Sentiment Model – TF-IDF + Logistic Regression</a:t>
            </a:r>
          </a:p>
        </p:txBody>
      </p:sp>
      <p:graphicFrame>
        <p:nvGraphicFramePr>
          <p:cNvPr id="5" name="Content Placeholder 2">
            <a:extLst>
              <a:ext uri="{FF2B5EF4-FFF2-40B4-BE49-F238E27FC236}">
                <a16:creationId xmlns:a16="http://schemas.microsoft.com/office/drawing/2014/main" id="{BD7F216A-4C12-EFC7-7D9C-DEC75BD59CC0}"/>
              </a:ext>
            </a:extLst>
          </p:cNvPr>
          <p:cNvGraphicFramePr>
            <a:graphicFrameLocks noGrp="1"/>
          </p:cNvGraphicFramePr>
          <p:nvPr>
            <p:ph idx="1"/>
            <p:extLst>
              <p:ext uri="{D42A27DB-BD31-4B8C-83A1-F6EECF244321}">
                <p14:modId xmlns:p14="http://schemas.microsoft.com/office/powerpoint/2010/main" val="299977739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8" name="Audio 27">
            <a:extLst>
              <a:ext uri="{FF2B5EF4-FFF2-40B4-BE49-F238E27FC236}">
                <a16:creationId xmlns:a16="http://schemas.microsoft.com/office/drawing/2014/main" id="{CBA27E9C-D0D5-0B1D-0050-A50F46A5026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57503878"/>
      </p:ext>
    </p:extLst>
  </p:cSld>
  <p:clrMapOvr>
    <a:masterClrMapping/>
  </p:clrMapOvr>
  <mc:AlternateContent xmlns:mc="http://schemas.openxmlformats.org/markup-compatibility/2006">
    <mc:Choice xmlns:p14="http://schemas.microsoft.com/office/powerpoint/2010/main" Requires="p14">
      <p:transition spd="slow" p14:dur="2000" advTm="64000"/>
    </mc:Choice>
    <mc:Fallback>
      <p:transition spd="slow" advTm="6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913EF1-BB9E-C39E-2129-87B4BD4CDBF8}"/>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Sentiment Model – BERT</a:t>
            </a:r>
          </a:p>
        </p:txBody>
      </p:sp>
      <p:graphicFrame>
        <p:nvGraphicFramePr>
          <p:cNvPr id="5" name="Content Placeholder 2">
            <a:extLst>
              <a:ext uri="{FF2B5EF4-FFF2-40B4-BE49-F238E27FC236}">
                <a16:creationId xmlns:a16="http://schemas.microsoft.com/office/drawing/2014/main" id="{E62B8A31-93E5-D7D4-3E48-4E5BC41BE932}"/>
              </a:ext>
            </a:extLst>
          </p:cNvPr>
          <p:cNvGraphicFramePr>
            <a:graphicFrameLocks noGrp="1"/>
          </p:cNvGraphicFramePr>
          <p:nvPr>
            <p:ph idx="1"/>
            <p:extLst>
              <p:ext uri="{D42A27DB-BD31-4B8C-83A1-F6EECF244321}">
                <p14:modId xmlns:p14="http://schemas.microsoft.com/office/powerpoint/2010/main" val="46733330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Audio 21">
            <a:extLst>
              <a:ext uri="{FF2B5EF4-FFF2-40B4-BE49-F238E27FC236}">
                <a16:creationId xmlns:a16="http://schemas.microsoft.com/office/drawing/2014/main" id="{2DFB42BC-5EE7-8F5D-F00B-D23EFE103FC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09438673"/>
      </p:ext>
    </p:extLst>
  </p:cSld>
  <p:clrMapOvr>
    <a:masterClrMapping/>
  </p:clrMapOvr>
  <mc:AlternateContent xmlns:mc="http://schemas.openxmlformats.org/markup-compatibility/2006">
    <mc:Choice xmlns:p14="http://schemas.microsoft.com/office/powerpoint/2010/main" Requires="p14">
      <p:transition spd="slow" p14:dur="2000" advTm="56490"/>
    </mc:Choice>
    <mc:Fallback>
      <p:transition spd="slow" advTm="56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BA36E0-9AD5-10B5-550E-052E1589BFB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Collaborative Filtering Overview</a:t>
            </a:r>
          </a:p>
        </p:txBody>
      </p:sp>
      <p:graphicFrame>
        <p:nvGraphicFramePr>
          <p:cNvPr id="5" name="Content Placeholder 2">
            <a:extLst>
              <a:ext uri="{FF2B5EF4-FFF2-40B4-BE49-F238E27FC236}">
                <a16:creationId xmlns:a16="http://schemas.microsoft.com/office/drawing/2014/main" id="{A39AEEB8-71CA-695E-5ECD-C1CBE4D937AF}"/>
              </a:ext>
            </a:extLst>
          </p:cNvPr>
          <p:cNvGraphicFramePr>
            <a:graphicFrameLocks noGrp="1"/>
          </p:cNvGraphicFramePr>
          <p:nvPr>
            <p:ph idx="1"/>
            <p:extLst>
              <p:ext uri="{D42A27DB-BD31-4B8C-83A1-F6EECF244321}">
                <p14:modId xmlns:p14="http://schemas.microsoft.com/office/powerpoint/2010/main" val="161089810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1" name="Audio 20">
            <a:extLst>
              <a:ext uri="{FF2B5EF4-FFF2-40B4-BE49-F238E27FC236}">
                <a16:creationId xmlns:a16="http://schemas.microsoft.com/office/drawing/2014/main" id="{ECB16B06-F6F6-FA35-1E66-36D0233D5A6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5239590"/>
      </p:ext>
    </p:extLst>
  </p:cSld>
  <p:clrMapOvr>
    <a:masterClrMapping/>
  </p:clrMapOvr>
  <mc:AlternateContent xmlns:mc="http://schemas.openxmlformats.org/markup-compatibility/2006">
    <mc:Choice xmlns:p14="http://schemas.microsoft.com/office/powerpoint/2010/main" Requires="p14">
      <p:transition spd="slow" p14:dur="2000" advTm="66400"/>
    </mc:Choice>
    <mc:Fallback>
      <p:transition spd="slow" advTm="66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7994F5-2F77-8C6C-E968-92386426588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SVD Model Performance</a:t>
            </a:r>
          </a:p>
        </p:txBody>
      </p:sp>
      <p:graphicFrame>
        <p:nvGraphicFramePr>
          <p:cNvPr id="4" name="Content Placeholder 3">
            <a:extLst>
              <a:ext uri="{FF2B5EF4-FFF2-40B4-BE49-F238E27FC236}">
                <a16:creationId xmlns:a16="http://schemas.microsoft.com/office/drawing/2014/main" id="{801C4931-404A-BA87-280C-B2CFD640C04D}"/>
              </a:ext>
            </a:extLst>
          </p:cNvPr>
          <p:cNvGraphicFramePr>
            <a:graphicFrameLocks noGrp="1"/>
          </p:cNvGraphicFramePr>
          <p:nvPr>
            <p:ph idx="1"/>
            <p:extLst>
              <p:ext uri="{D42A27DB-BD31-4B8C-83A1-F6EECF244321}">
                <p14:modId xmlns:p14="http://schemas.microsoft.com/office/powerpoint/2010/main" val="3671941557"/>
              </p:ext>
            </p:extLst>
          </p:nvPr>
        </p:nvGraphicFramePr>
        <p:xfrm>
          <a:off x="3912541" y="3372877"/>
          <a:ext cx="4390859" cy="1672210"/>
        </p:xfrm>
        <a:graphic>
          <a:graphicData uri="http://schemas.openxmlformats.org/drawingml/2006/table">
            <a:tbl>
              <a:tblPr firstRow="1" firstCol="1" bandRow="1">
                <a:noFill/>
                <a:tableStyleId>{5C22544A-7EE6-4342-B048-85BDC9FD1C3A}</a:tableStyleId>
              </a:tblPr>
              <a:tblGrid>
                <a:gridCol w="2784788">
                  <a:extLst>
                    <a:ext uri="{9D8B030D-6E8A-4147-A177-3AD203B41FA5}">
                      <a16:colId xmlns:a16="http://schemas.microsoft.com/office/drawing/2014/main" val="2595535802"/>
                    </a:ext>
                  </a:extLst>
                </a:gridCol>
                <a:gridCol w="1606071">
                  <a:extLst>
                    <a:ext uri="{9D8B030D-6E8A-4147-A177-3AD203B41FA5}">
                      <a16:colId xmlns:a16="http://schemas.microsoft.com/office/drawing/2014/main" val="983931671"/>
                    </a:ext>
                  </a:extLst>
                </a:gridCol>
              </a:tblGrid>
              <a:tr h="898970">
                <a:tc>
                  <a:txBody>
                    <a:bodyPr/>
                    <a:lstStyle/>
                    <a:p>
                      <a:pPr marL="0" marR="0" algn="ctr">
                        <a:buNone/>
                      </a:pPr>
                      <a:r>
                        <a:rPr lang="en-US" sz="3300" b="1" cap="none" spc="0">
                          <a:solidFill>
                            <a:schemeClr val="tx1"/>
                          </a:solidFill>
                          <a:effectLst/>
                        </a:rPr>
                        <a:t>Model</a:t>
                      </a:r>
                      <a:endParaRPr lang="en-US" sz="3300" b="1"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017" marR="19645" marT="37719" marB="282893" anchor="b">
                    <a:lnL w="12700" cmpd="sng">
                      <a:noFill/>
                    </a:lnL>
                    <a:lnR w="12700" cmpd="sng">
                      <a:noFill/>
                    </a:lnR>
                    <a:lnT w="9525" cap="flat" cmpd="sng" algn="ctr">
                      <a:noFill/>
                      <a:prstDash val="solid"/>
                    </a:lnT>
                    <a:lnB w="38100" cmpd="sng">
                      <a:noFill/>
                    </a:lnB>
                    <a:noFill/>
                  </a:tcPr>
                </a:tc>
                <a:tc>
                  <a:txBody>
                    <a:bodyPr/>
                    <a:lstStyle/>
                    <a:p>
                      <a:pPr marL="0" marR="0" algn="ctr">
                        <a:buNone/>
                      </a:pPr>
                      <a:r>
                        <a:rPr lang="en-US" sz="3300" b="1" cap="none" spc="0">
                          <a:solidFill>
                            <a:schemeClr val="tx1"/>
                          </a:solidFill>
                          <a:effectLst/>
                        </a:rPr>
                        <a:t>RMSE</a:t>
                      </a:r>
                      <a:endParaRPr lang="en-US" sz="3300" b="1"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017" marR="19645" marT="37719" marB="282893"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256498130"/>
                  </a:ext>
                </a:extLst>
              </a:tr>
              <a:tr h="773240">
                <a:tc>
                  <a:txBody>
                    <a:bodyPr/>
                    <a:lstStyle/>
                    <a:p>
                      <a:pPr marL="0" marR="0" algn="ctr">
                        <a:buNone/>
                      </a:pPr>
                      <a:r>
                        <a:rPr lang="en-US" sz="2500" b="1" cap="none" spc="0">
                          <a:solidFill>
                            <a:schemeClr val="tx1"/>
                          </a:solidFill>
                          <a:effectLst/>
                        </a:rPr>
                        <a:t>SVD (optimized)</a:t>
                      </a:r>
                      <a:endParaRPr lang="en-US" sz="2500" b="1"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017" marR="19645" marT="37719" marB="282893" anchor="ctr">
                    <a:lnL w="9525"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marL="0" marR="0" algn="ctr">
                        <a:buNone/>
                      </a:pPr>
                      <a:r>
                        <a:rPr lang="en-US" sz="2500" cap="none" spc="0">
                          <a:solidFill>
                            <a:schemeClr val="tx1"/>
                          </a:solidFill>
                          <a:effectLst/>
                        </a:rPr>
                        <a:t>0.982</a:t>
                      </a:r>
                      <a:endParaRPr lang="en-US" sz="25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017" marR="19645" marT="37719" marB="28289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57879989"/>
                  </a:ext>
                </a:extLst>
              </a:tr>
            </a:tbl>
          </a:graphicData>
        </a:graphic>
      </p:graphicFrame>
      <p:pic>
        <p:nvPicPr>
          <p:cNvPr id="17" name="Audio 16">
            <a:extLst>
              <a:ext uri="{FF2B5EF4-FFF2-40B4-BE49-F238E27FC236}">
                <a16:creationId xmlns:a16="http://schemas.microsoft.com/office/drawing/2014/main" id="{961603A7-33A0-8A40-2B8A-B9EFC98DD6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7368071"/>
      </p:ext>
    </p:extLst>
  </p:cSld>
  <p:clrMapOvr>
    <a:masterClrMapping/>
  </p:clrMapOvr>
  <mc:AlternateContent xmlns:mc="http://schemas.openxmlformats.org/markup-compatibility/2006">
    <mc:Choice xmlns:p14="http://schemas.microsoft.com/office/powerpoint/2010/main" Requires="p14">
      <p:transition spd="slow" p14:dur="2000" advTm="56672"/>
    </mc:Choice>
    <mc:Fallback>
      <p:transition spd="slow" advTm="56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DB6E43-3DD3-1478-668B-654BEE504FF2}"/>
              </a:ext>
            </a:extLst>
          </p:cNvPr>
          <p:cNvSpPr>
            <a:spLocks noGrp="1"/>
          </p:cNvSpPr>
          <p:nvPr>
            <p:ph type="title"/>
          </p:nvPr>
        </p:nvSpPr>
        <p:spPr>
          <a:xfrm>
            <a:off x="1383564" y="348865"/>
            <a:ext cx="9718111" cy="1576446"/>
          </a:xfrm>
        </p:spPr>
        <p:txBody>
          <a:bodyPr anchor="ctr">
            <a:normAutofit/>
          </a:bodyPr>
          <a:lstStyle/>
          <a:p>
            <a:r>
              <a:rPr lang="en-US" sz="4000" b="0" i="0" u="none" strike="noStrike">
                <a:solidFill>
                  <a:srgbClr val="FFFFFF"/>
                </a:solidFill>
                <a:effectLst/>
                <a:latin typeface="-webkit-standard"/>
              </a:rPr>
              <a:t>Hybrid Recommendation Model</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467DA39-D53E-603C-5EB9-13374D65442D}"/>
              </a:ext>
            </a:extLst>
          </p:cNvPr>
          <p:cNvGraphicFramePr>
            <a:graphicFrameLocks noGrp="1"/>
          </p:cNvGraphicFramePr>
          <p:nvPr>
            <p:ph idx="1"/>
            <p:extLst>
              <p:ext uri="{D42A27DB-BD31-4B8C-83A1-F6EECF244321}">
                <p14:modId xmlns:p14="http://schemas.microsoft.com/office/powerpoint/2010/main" val="339021928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Audio 13">
            <a:extLst>
              <a:ext uri="{FF2B5EF4-FFF2-40B4-BE49-F238E27FC236}">
                <a16:creationId xmlns:a16="http://schemas.microsoft.com/office/drawing/2014/main" id="{3491B9B9-1DA2-82FB-4938-3A7ABF1D20F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2911832"/>
      </p:ext>
    </p:extLst>
  </p:cSld>
  <p:clrMapOvr>
    <a:masterClrMapping/>
  </p:clrMapOvr>
  <mc:AlternateContent xmlns:mc="http://schemas.openxmlformats.org/markup-compatibility/2006">
    <mc:Choice xmlns:p14="http://schemas.microsoft.com/office/powerpoint/2010/main" Requires="p14">
      <p:transition spd="slow" p14:dur="2000" advTm="69898"/>
    </mc:Choice>
    <mc:Fallback>
      <p:transition spd="slow" advTm="69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6055B5F-57AC-889B-FD8C-2334413C163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a:solidFill>
                  <a:srgbClr val="FFFFFF"/>
                </a:solidFill>
                <a:latin typeface="+mj-lt"/>
                <a:ea typeface="+mj-ea"/>
                <a:cs typeface="+mj-cs"/>
              </a:rPr>
              <a:t>Hybrid Recommendation Architecture</a:t>
            </a:r>
            <a:br>
              <a:rPr lang="en-US" sz="2800" kern="1200">
                <a:solidFill>
                  <a:srgbClr val="FFFFFF"/>
                </a:solidFill>
                <a:latin typeface="+mj-lt"/>
                <a:ea typeface="+mj-ea"/>
                <a:cs typeface="+mj-cs"/>
              </a:rPr>
            </a:br>
            <a:endParaRPr lang="en-US" sz="2800" kern="1200">
              <a:solidFill>
                <a:srgbClr val="FFFFFF"/>
              </a:solidFill>
              <a:latin typeface="+mj-lt"/>
              <a:ea typeface="+mj-ea"/>
              <a:cs typeface="+mj-cs"/>
            </a:endParaRPr>
          </a:p>
        </p:txBody>
      </p:sp>
      <p:pic>
        <p:nvPicPr>
          <p:cNvPr id="4" name="Content Placeholder 3" descr="A diagram of data processing&#10;&#10;AI-generated content may be incorrect.">
            <a:extLst>
              <a:ext uri="{FF2B5EF4-FFF2-40B4-BE49-F238E27FC236}">
                <a16:creationId xmlns:a16="http://schemas.microsoft.com/office/drawing/2014/main" id="{C3A8BAB1-CAE5-CED0-3A3A-E91D0E8F143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502428" y="1134825"/>
            <a:ext cx="7225748" cy="4588349"/>
          </a:xfrm>
          <a:prstGeom prst="rect">
            <a:avLst/>
          </a:prstGeom>
        </p:spPr>
      </p:pic>
      <p:pic>
        <p:nvPicPr>
          <p:cNvPr id="20" name="Audio 19">
            <a:extLst>
              <a:ext uri="{FF2B5EF4-FFF2-40B4-BE49-F238E27FC236}">
                <a16:creationId xmlns:a16="http://schemas.microsoft.com/office/drawing/2014/main" id="{4112A8D4-F736-C6FF-992F-A23BF62E05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2855607"/>
      </p:ext>
    </p:extLst>
  </p:cSld>
  <p:clrMapOvr>
    <a:masterClrMapping/>
  </p:clrMapOvr>
  <mc:AlternateContent xmlns:mc="http://schemas.openxmlformats.org/markup-compatibility/2006">
    <mc:Choice xmlns:p14="http://schemas.microsoft.com/office/powerpoint/2010/main" Requires="p14">
      <p:transition spd="slow" p14:dur="2000" advTm="55274"/>
    </mc:Choice>
    <mc:Fallback>
      <p:transition spd="slow" advTm="55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336D9-8D82-CEAD-4843-E9C60C9E274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Top-10 Restaurants (Tucson)</a:t>
            </a:r>
          </a:p>
        </p:txBody>
      </p:sp>
      <p:graphicFrame>
        <p:nvGraphicFramePr>
          <p:cNvPr id="4" name="Content Placeholder 3">
            <a:extLst>
              <a:ext uri="{FF2B5EF4-FFF2-40B4-BE49-F238E27FC236}">
                <a16:creationId xmlns:a16="http://schemas.microsoft.com/office/drawing/2014/main" id="{5B6321C5-9130-6962-4EAA-B6CDB6505E4D}"/>
              </a:ext>
            </a:extLst>
          </p:cNvPr>
          <p:cNvGraphicFramePr>
            <a:graphicFrameLocks noGrp="1"/>
          </p:cNvGraphicFramePr>
          <p:nvPr>
            <p:ph idx="1"/>
            <p:extLst>
              <p:ext uri="{D42A27DB-BD31-4B8C-83A1-F6EECF244321}">
                <p14:modId xmlns:p14="http://schemas.microsoft.com/office/powerpoint/2010/main" val="3725962251"/>
              </p:ext>
            </p:extLst>
          </p:nvPr>
        </p:nvGraphicFramePr>
        <p:xfrm>
          <a:off x="432225" y="2296778"/>
          <a:ext cx="11327554" cy="3791191"/>
        </p:xfrm>
        <a:graphic>
          <a:graphicData uri="http://schemas.openxmlformats.org/drawingml/2006/table">
            <a:tbl>
              <a:tblPr firstRow="1" firstCol="1" bandRow="1">
                <a:noFill/>
                <a:tableStyleId>{5C22544A-7EE6-4342-B048-85BDC9FD1C3A}</a:tableStyleId>
              </a:tblPr>
              <a:tblGrid>
                <a:gridCol w="1120170">
                  <a:extLst>
                    <a:ext uri="{9D8B030D-6E8A-4147-A177-3AD203B41FA5}">
                      <a16:colId xmlns:a16="http://schemas.microsoft.com/office/drawing/2014/main" val="2991982806"/>
                    </a:ext>
                  </a:extLst>
                </a:gridCol>
                <a:gridCol w="1506199">
                  <a:extLst>
                    <a:ext uri="{9D8B030D-6E8A-4147-A177-3AD203B41FA5}">
                      <a16:colId xmlns:a16="http://schemas.microsoft.com/office/drawing/2014/main" val="4098269393"/>
                    </a:ext>
                  </a:extLst>
                </a:gridCol>
                <a:gridCol w="1492470">
                  <a:extLst>
                    <a:ext uri="{9D8B030D-6E8A-4147-A177-3AD203B41FA5}">
                      <a16:colId xmlns:a16="http://schemas.microsoft.com/office/drawing/2014/main" val="1815964778"/>
                    </a:ext>
                  </a:extLst>
                </a:gridCol>
                <a:gridCol w="1432791">
                  <a:extLst>
                    <a:ext uri="{9D8B030D-6E8A-4147-A177-3AD203B41FA5}">
                      <a16:colId xmlns:a16="http://schemas.microsoft.com/office/drawing/2014/main" val="2371088396"/>
                    </a:ext>
                  </a:extLst>
                </a:gridCol>
                <a:gridCol w="1477551">
                  <a:extLst>
                    <a:ext uri="{9D8B030D-6E8A-4147-A177-3AD203B41FA5}">
                      <a16:colId xmlns:a16="http://schemas.microsoft.com/office/drawing/2014/main" val="4037074218"/>
                    </a:ext>
                  </a:extLst>
                </a:gridCol>
                <a:gridCol w="1432791">
                  <a:extLst>
                    <a:ext uri="{9D8B030D-6E8A-4147-A177-3AD203B41FA5}">
                      <a16:colId xmlns:a16="http://schemas.microsoft.com/office/drawing/2014/main" val="8623469"/>
                    </a:ext>
                  </a:extLst>
                </a:gridCol>
                <a:gridCol w="1432791">
                  <a:extLst>
                    <a:ext uri="{9D8B030D-6E8A-4147-A177-3AD203B41FA5}">
                      <a16:colId xmlns:a16="http://schemas.microsoft.com/office/drawing/2014/main" val="3914071620"/>
                    </a:ext>
                  </a:extLst>
                </a:gridCol>
                <a:gridCol w="1432791">
                  <a:extLst>
                    <a:ext uri="{9D8B030D-6E8A-4147-A177-3AD203B41FA5}">
                      <a16:colId xmlns:a16="http://schemas.microsoft.com/office/drawing/2014/main" val="4068320464"/>
                    </a:ext>
                  </a:extLst>
                </a:gridCol>
              </a:tblGrid>
              <a:tr h="308761">
                <a:tc>
                  <a:txBody>
                    <a:bodyPr/>
                    <a:lstStyle/>
                    <a:p>
                      <a:pPr marL="0" marR="0" algn="ctr">
                        <a:buNone/>
                      </a:pPr>
                      <a:r>
                        <a:rPr lang="en-US" sz="1300" b="0" cap="none" spc="0">
                          <a:solidFill>
                            <a:schemeClr val="tx1"/>
                          </a:solidFill>
                          <a:effectLst/>
                        </a:rPr>
                        <a:t>Rank</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b">
                    <a:lnL w="12700" cmpd="sng">
                      <a:noFill/>
                    </a:lnL>
                    <a:lnR w="12700" cmpd="sng">
                      <a:noFill/>
                    </a:lnR>
                    <a:lnT w="9525" cap="flat" cmpd="sng" algn="ctr">
                      <a:noFill/>
                      <a:prstDash val="solid"/>
                    </a:lnT>
                    <a:lnB w="38100" cmpd="sng">
                      <a:noFill/>
                    </a:lnB>
                    <a:noFill/>
                  </a:tcPr>
                </a:tc>
                <a:tc>
                  <a:txBody>
                    <a:bodyPr/>
                    <a:lstStyle/>
                    <a:p>
                      <a:pPr marL="0" marR="0" algn="ctr">
                        <a:buNone/>
                      </a:pPr>
                      <a:r>
                        <a:rPr lang="en-US" sz="1300" b="0" cap="none" spc="0">
                          <a:solidFill>
                            <a:schemeClr val="tx1"/>
                          </a:solidFill>
                          <a:effectLst/>
                        </a:rPr>
                        <a:t>Restaurant Name</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b">
                    <a:lnL w="12700" cmpd="sng">
                      <a:noFill/>
                    </a:lnL>
                    <a:lnR w="12700" cmpd="sng">
                      <a:noFill/>
                    </a:lnR>
                    <a:lnT w="9525" cap="flat" cmpd="sng" algn="ctr">
                      <a:noFill/>
                      <a:prstDash val="solid"/>
                    </a:lnT>
                    <a:lnB w="38100" cmpd="sng">
                      <a:noFill/>
                    </a:lnB>
                    <a:noFill/>
                  </a:tcPr>
                </a:tc>
                <a:tc>
                  <a:txBody>
                    <a:bodyPr/>
                    <a:lstStyle/>
                    <a:p>
                      <a:pPr marL="0" marR="0" algn="ctr">
                        <a:buNone/>
                      </a:pPr>
                      <a:r>
                        <a:rPr lang="en-US" sz="1300" b="0" cap="none" spc="0">
                          <a:solidFill>
                            <a:schemeClr val="tx1"/>
                          </a:solidFill>
                          <a:effectLst/>
                        </a:rPr>
                        <a:t>Categories</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b">
                    <a:lnL w="12700" cmpd="sng">
                      <a:noFill/>
                    </a:lnL>
                    <a:lnR w="12700" cmpd="sng">
                      <a:noFill/>
                    </a:lnR>
                    <a:lnT w="9525" cap="flat" cmpd="sng" algn="ctr">
                      <a:noFill/>
                      <a:prstDash val="solid"/>
                    </a:lnT>
                    <a:lnB w="38100" cmpd="sng">
                      <a:noFill/>
                    </a:lnB>
                    <a:noFill/>
                  </a:tcPr>
                </a:tc>
                <a:tc>
                  <a:txBody>
                    <a:bodyPr/>
                    <a:lstStyle/>
                    <a:p>
                      <a:pPr marL="0" marR="0" algn="ctr">
                        <a:buNone/>
                      </a:pPr>
                      <a:r>
                        <a:rPr lang="en-US" sz="1300" b="0" cap="none" spc="0">
                          <a:solidFill>
                            <a:schemeClr val="tx1"/>
                          </a:solidFill>
                          <a:effectLst/>
                        </a:rPr>
                        <a:t>Business Stars</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b">
                    <a:lnL w="12700" cmpd="sng">
                      <a:noFill/>
                    </a:lnL>
                    <a:lnR w="12700" cmpd="sng">
                      <a:noFill/>
                    </a:lnR>
                    <a:lnT w="9525" cap="flat" cmpd="sng" algn="ctr">
                      <a:noFill/>
                      <a:prstDash val="solid"/>
                    </a:lnT>
                    <a:lnB w="38100" cmpd="sng">
                      <a:noFill/>
                    </a:lnB>
                    <a:noFill/>
                  </a:tcPr>
                </a:tc>
                <a:tc>
                  <a:txBody>
                    <a:bodyPr/>
                    <a:lstStyle/>
                    <a:p>
                      <a:pPr marL="0" marR="0" algn="ctr">
                        <a:buNone/>
                      </a:pPr>
                      <a:r>
                        <a:rPr lang="en-US" sz="1300" b="0" cap="none" spc="0">
                          <a:solidFill>
                            <a:schemeClr val="tx1"/>
                          </a:solidFill>
                          <a:effectLst/>
                        </a:rPr>
                        <a:t>Review Count</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b">
                    <a:lnL w="12700" cmpd="sng">
                      <a:noFill/>
                    </a:lnL>
                    <a:lnR w="12700" cmpd="sng">
                      <a:noFill/>
                    </a:lnR>
                    <a:lnT w="9525" cap="flat" cmpd="sng" algn="ctr">
                      <a:noFill/>
                      <a:prstDash val="solid"/>
                    </a:lnT>
                    <a:lnB w="38100" cmpd="sng">
                      <a:noFill/>
                    </a:lnB>
                    <a:noFill/>
                  </a:tcPr>
                </a:tc>
                <a:tc>
                  <a:txBody>
                    <a:bodyPr/>
                    <a:lstStyle/>
                    <a:p>
                      <a:pPr marL="0" marR="0" algn="ctr">
                        <a:buNone/>
                      </a:pPr>
                      <a:r>
                        <a:rPr lang="en-US" sz="1300" b="0" cap="none" spc="0">
                          <a:solidFill>
                            <a:schemeClr val="tx1"/>
                          </a:solidFill>
                          <a:effectLst/>
                        </a:rPr>
                        <a:t>Avg BERT Score</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b">
                    <a:lnL w="12700" cmpd="sng">
                      <a:noFill/>
                    </a:lnL>
                    <a:lnR w="12700" cmpd="sng">
                      <a:noFill/>
                    </a:lnR>
                    <a:lnT w="9525" cap="flat" cmpd="sng" algn="ctr">
                      <a:noFill/>
                      <a:prstDash val="solid"/>
                    </a:lnT>
                    <a:lnB w="38100" cmpd="sng">
                      <a:noFill/>
                    </a:lnB>
                    <a:noFill/>
                  </a:tcPr>
                </a:tc>
                <a:tc>
                  <a:txBody>
                    <a:bodyPr/>
                    <a:lstStyle/>
                    <a:p>
                      <a:pPr marL="0" marR="0" algn="ctr">
                        <a:buNone/>
                      </a:pPr>
                      <a:r>
                        <a:rPr lang="en-US" sz="1300" b="0" cap="none" spc="0">
                          <a:solidFill>
                            <a:schemeClr val="tx1"/>
                          </a:solidFill>
                          <a:effectLst/>
                        </a:rPr>
                        <a:t>CF Score</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b">
                    <a:lnL w="12700" cmpd="sng">
                      <a:noFill/>
                    </a:lnL>
                    <a:lnR w="12700" cmpd="sng">
                      <a:noFill/>
                    </a:lnR>
                    <a:lnT w="9525" cap="flat" cmpd="sng" algn="ctr">
                      <a:noFill/>
                      <a:prstDash val="solid"/>
                    </a:lnT>
                    <a:lnB w="38100" cmpd="sng">
                      <a:noFill/>
                    </a:lnB>
                    <a:noFill/>
                  </a:tcPr>
                </a:tc>
                <a:tc>
                  <a:txBody>
                    <a:bodyPr/>
                    <a:lstStyle/>
                    <a:p>
                      <a:pPr marL="0" marR="0" algn="ctr">
                        <a:buNone/>
                      </a:pPr>
                      <a:r>
                        <a:rPr lang="en-US" sz="1300" b="0" cap="none" spc="0">
                          <a:solidFill>
                            <a:schemeClr val="tx1"/>
                          </a:solidFill>
                          <a:effectLst/>
                        </a:rPr>
                        <a:t>Hybrid Score</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289567323"/>
                  </a:ext>
                </a:extLst>
              </a:tr>
              <a:tr h="407466">
                <a:tc>
                  <a:txBody>
                    <a:bodyPr/>
                    <a:lstStyle/>
                    <a:p>
                      <a:pPr marL="0" marR="0">
                        <a:buNone/>
                      </a:pPr>
                      <a:r>
                        <a:rPr lang="en-US" sz="1300" b="0" cap="none" spc="0">
                          <a:solidFill>
                            <a:schemeClr val="tx1"/>
                          </a:solidFill>
                          <a:effectLst/>
                        </a:rPr>
                        <a:t>1</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Tumerico</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Mexican, Gluten-Free, Vegetarian</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5.0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724</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4.83</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4.82</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0.975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4135338257"/>
                  </a:ext>
                </a:extLst>
              </a:tr>
              <a:tr h="407466">
                <a:tc>
                  <a:txBody>
                    <a:bodyPr/>
                    <a:lstStyle/>
                    <a:p>
                      <a:pPr marL="0" marR="0">
                        <a:buNone/>
                      </a:pPr>
                      <a:r>
                        <a:rPr lang="en-US" sz="1300" b="0" cap="none" spc="0">
                          <a:solidFill>
                            <a:schemeClr val="tx1"/>
                          </a:solidFill>
                          <a:effectLst/>
                        </a:rPr>
                        <a:t>2</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The Blacktop Grill</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Hot Dogs, Food Stands, Nightlife</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5.0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100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4.50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4.72</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0.929</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475627844"/>
                  </a:ext>
                </a:extLst>
              </a:tr>
              <a:tr h="308761">
                <a:tc>
                  <a:txBody>
                    <a:bodyPr/>
                    <a:lstStyle/>
                    <a:p>
                      <a:pPr marL="0" marR="0">
                        <a:buNone/>
                      </a:pPr>
                      <a:r>
                        <a:rPr lang="en-US" sz="1300" b="0" cap="none" spc="0">
                          <a:solidFill>
                            <a:schemeClr val="tx1"/>
                          </a:solidFill>
                          <a:effectLst/>
                        </a:rPr>
                        <a:t>3</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Tacos Apson</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Mexican</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248</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5.00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4.43</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0.909</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27721977"/>
                  </a:ext>
                </a:extLst>
              </a:tr>
              <a:tr h="308761">
                <a:tc>
                  <a:txBody>
                    <a:bodyPr/>
                    <a:lstStyle/>
                    <a:p>
                      <a:pPr marL="0" marR="0">
                        <a:buNone/>
                      </a:pPr>
                      <a:r>
                        <a:rPr lang="en-US" sz="1300" b="0" cap="none" spc="0">
                          <a:solidFill>
                            <a:schemeClr val="tx1"/>
                          </a:solidFill>
                          <a:effectLst/>
                        </a:rPr>
                        <a:t>4</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The Quesadillas</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Tacos, Mexican</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517</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4.22</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4.68</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0.900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97502519"/>
                  </a:ext>
                </a:extLst>
              </a:tr>
              <a:tr h="407466">
                <a:tc>
                  <a:txBody>
                    <a:bodyPr/>
                    <a:lstStyle/>
                    <a:p>
                      <a:pPr marL="0" marR="0">
                        <a:buNone/>
                      </a:pPr>
                      <a:r>
                        <a:rPr lang="en-US" sz="1300" b="0" cap="none" spc="0">
                          <a:solidFill>
                            <a:schemeClr val="tx1"/>
                          </a:solidFill>
                          <a:effectLst/>
                        </a:rPr>
                        <a:t>5</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The Little One</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Mexican, Breakfast &amp; Brunch</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365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4.50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4.57</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0.900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3447864658"/>
                  </a:ext>
                </a:extLst>
              </a:tr>
              <a:tr h="407466">
                <a:tc>
                  <a:txBody>
                    <a:bodyPr/>
                    <a:lstStyle/>
                    <a:p>
                      <a:pPr marL="0" marR="0">
                        <a:buNone/>
                      </a:pPr>
                      <a:r>
                        <a:rPr lang="en-US" sz="1300" b="0" cap="none" spc="0">
                          <a:solidFill>
                            <a:schemeClr val="tx1"/>
                          </a:solidFill>
                          <a:effectLst/>
                        </a:rPr>
                        <a:t>6</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Aqui Con El Nene</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Fast Food, Mexican, Food Stands</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335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4.60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4.50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0.894</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847414433"/>
                  </a:ext>
                </a:extLst>
              </a:tr>
              <a:tr h="308761">
                <a:tc>
                  <a:txBody>
                    <a:bodyPr/>
                    <a:lstStyle/>
                    <a:p>
                      <a:pPr marL="0" marR="0">
                        <a:buNone/>
                      </a:pPr>
                      <a:r>
                        <a:rPr lang="en-US" sz="1300" b="0" cap="none" spc="0">
                          <a:solidFill>
                            <a:schemeClr val="tx1"/>
                          </a:solidFill>
                          <a:effectLst/>
                        </a:rPr>
                        <a:t>7</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Taqueria Juanito's</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Mexican</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390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4.80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4.41</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0.891</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380103456"/>
                  </a:ext>
                </a:extLst>
              </a:tr>
              <a:tr h="308761">
                <a:tc>
                  <a:txBody>
                    <a:bodyPr/>
                    <a:lstStyle/>
                    <a:p>
                      <a:pPr marL="0" marR="0">
                        <a:buNone/>
                      </a:pPr>
                      <a:r>
                        <a:rPr lang="en-US" sz="1300" b="0" cap="none" spc="0">
                          <a:solidFill>
                            <a:schemeClr val="tx1"/>
                          </a:solidFill>
                          <a:effectLst/>
                        </a:rPr>
                        <a:t>8</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Sunny Daze Cafe</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Diners, Tex-Mex, Cafes</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421</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5.00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4.29</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0.883</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213119800"/>
                  </a:ext>
                </a:extLst>
              </a:tr>
              <a:tr h="308761">
                <a:tc>
                  <a:txBody>
                    <a:bodyPr/>
                    <a:lstStyle/>
                    <a:p>
                      <a:pPr marL="0" marR="0">
                        <a:buNone/>
                      </a:pPr>
                      <a:r>
                        <a:rPr lang="en-US" sz="1300" b="0" cap="none" spc="0">
                          <a:solidFill>
                            <a:schemeClr val="tx1"/>
                          </a:solidFill>
                          <a:effectLst/>
                        </a:rPr>
                        <a:t>9</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Anita Street Market</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Food, Grocery, Mexican</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189</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5.00</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4.29</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buNone/>
                      </a:pPr>
                      <a:r>
                        <a:rPr lang="en-US" sz="1000" cap="none" spc="0">
                          <a:solidFill>
                            <a:schemeClr val="tx1"/>
                          </a:solidFill>
                          <a:effectLst/>
                        </a:rPr>
                        <a:t>0.883</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562251809"/>
                  </a:ext>
                </a:extLst>
              </a:tr>
              <a:tr h="308761">
                <a:tc>
                  <a:txBody>
                    <a:bodyPr/>
                    <a:lstStyle/>
                    <a:p>
                      <a:pPr marL="0" marR="0">
                        <a:buNone/>
                      </a:pPr>
                      <a:r>
                        <a:rPr lang="en-US" sz="1300" b="0" cap="none" spc="0">
                          <a:solidFill>
                            <a:schemeClr val="tx1"/>
                          </a:solidFill>
                          <a:effectLst/>
                        </a:rPr>
                        <a:t>10</a:t>
                      </a:r>
                      <a:endParaRPr lang="en-US" sz="1300" b="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Salsa Verde Restaurant</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Mexican</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4.5</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342</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4.29</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4.49</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buNone/>
                      </a:pPr>
                      <a:r>
                        <a:rPr lang="en-US" sz="1000" cap="none" spc="0">
                          <a:solidFill>
                            <a:schemeClr val="tx1"/>
                          </a:solidFill>
                          <a:effectLst/>
                        </a:rPr>
                        <a:t>0.869</a:t>
                      </a:r>
                      <a:endParaRPr lang="en-US" sz="10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014" marR="37014" marT="7711" marB="74029"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191149150"/>
                  </a:ext>
                </a:extLst>
              </a:tr>
            </a:tbl>
          </a:graphicData>
        </a:graphic>
      </p:graphicFrame>
      <p:pic>
        <p:nvPicPr>
          <p:cNvPr id="21" name="Audio 20">
            <a:extLst>
              <a:ext uri="{FF2B5EF4-FFF2-40B4-BE49-F238E27FC236}">
                <a16:creationId xmlns:a16="http://schemas.microsoft.com/office/drawing/2014/main" id="{651F3682-87ED-91AD-EA36-8783AC6CA8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0428585"/>
      </p:ext>
    </p:extLst>
  </p:cSld>
  <p:clrMapOvr>
    <a:masterClrMapping/>
  </p:clrMapOvr>
  <mc:AlternateContent xmlns:mc="http://schemas.openxmlformats.org/markup-compatibility/2006">
    <mc:Choice xmlns:p14="http://schemas.microsoft.com/office/powerpoint/2010/main" Requires="p14">
      <p:transition spd="slow" p14:dur="2000" advTm="50698"/>
    </mc:Choice>
    <mc:Fallback>
      <p:transition spd="slow" advTm="50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CDEC55-7B9D-B8ED-490F-3FCD9534CAF8}"/>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Observations</a:t>
            </a:r>
          </a:p>
        </p:txBody>
      </p:sp>
      <p:graphicFrame>
        <p:nvGraphicFramePr>
          <p:cNvPr id="5" name="Content Placeholder 2">
            <a:extLst>
              <a:ext uri="{FF2B5EF4-FFF2-40B4-BE49-F238E27FC236}">
                <a16:creationId xmlns:a16="http://schemas.microsoft.com/office/drawing/2014/main" id="{88239023-3CB3-86CC-1B10-8D940E0304EA}"/>
              </a:ext>
            </a:extLst>
          </p:cNvPr>
          <p:cNvGraphicFramePr>
            <a:graphicFrameLocks noGrp="1"/>
          </p:cNvGraphicFramePr>
          <p:nvPr>
            <p:ph idx="1"/>
            <p:extLst>
              <p:ext uri="{D42A27DB-BD31-4B8C-83A1-F6EECF244321}">
                <p14:modId xmlns:p14="http://schemas.microsoft.com/office/powerpoint/2010/main" val="394848006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extLst>
              <a:ext uri="{FF2B5EF4-FFF2-40B4-BE49-F238E27FC236}">
                <a16:creationId xmlns:a16="http://schemas.microsoft.com/office/drawing/2014/main" id="{79F732F6-355D-D407-4F29-6532209B386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16520022"/>
      </p:ext>
    </p:extLst>
  </p:cSld>
  <p:clrMapOvr>
    <a:masterClrMapping/>
  </p:clrMapOvr>
  <mc:AlternateContent xmlns:mc="http://schemas.openxmlformats.org/markup-compatibility/2006">
    <mc:Choice xmlns:p14="http://schemas.microsoft.com/office/powerpoint/2010/main" Requires="p14">
      <p:transition spd="slow" p14:dur="2000" advTm="62154"/>
    </mc:Choice>
    <mc:Fallback>
      <p:transition spd="slow" advTm="62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EA5E-5EDB-4CFE-40C3-E4A1E82BD633}"/>
              </a:ext>
            </a:extLst>
          </p:cNvPr>
          <p:cNvSpPr>
            <a:spLocks noGrp="1"/>
          </p:cNvSpPr>
          <p:nvPr>
            <p:ph type="title"/>
          </p:nvPr>
        </p:nvSpPr>
        <p:spPr/>
        <p:txBody>
          <a:bodyPr/>
          <a:lstStyle/>
          <a:p>
            <a:r>
              <a:rPr lang="en-US" dirty="0"/>
              <a:t>Agenda</a:t>
            </a:r>
          </a:p>
        </p:txBody>
      </p:sp>
      <p:graphicFrame>
        <p:nvGraphicFramePr>
          <p:cNvPr id="5" name="Content Placeholder 2">
            <a:extLst>
              <a:ext uri="{FF2B5EF4-FFF2-40B4-BE49-F238E27FC236}">
                <a16:creationId xmlns:a16="http://schemas.microsoft.com/office/drawing/2014/main" id="{E99BF8CE-B071-928D-DC16-1E5DDD46385B}"/>
              </a:ext>
            </a:extLst>
          </p:cNvPr>
          <p:cNvGraphicFramePr>
            <a:graphicFrameLocks noGrp="1"/>
          </p:cNvGraphicFramePr>
          <p:nvPr>
            <p:ph idx="1"/>
            <p:extLst>
              <p:ext uri="{D42A27DB-BD31-4B8C-83A1-F6EECF244321}">
                <p14:modId xmlns:p14="http://schemas.microsoft.com/office/powerpoint/2010/main" val="33961564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2" name="Audio 161">
            <a:extLst>
              <a:ext uri="{FF2B5EF4-FFF2-40B4-BE49-F238E27FC236}">
                <a16:creationId xmlns:a16="http://schemas.microsoft.com/office/drawing/2014/main" id="{A4AAC9CB-B0F3-F54B-3573-2C237C6E408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95477951"/>
      </p:ext>
    </p:extLst>
  </p:cSld>
  <p:clrMapOvr>
    <a:masterClrMapping/>
  </p:clrMapOvr>
  <mc:AlternateContent xmlns:mc="http://schemas.openxmlformats.org/markup-compatibility/2006">
    <mc:Choice xmlns:p14="http://schemas.microsoft.com/office/powerpoint/2010/main" Requires="p14">
      <p:transition spd="slow" p14:dur="2000" advTm="35381"/>
    </mc:Choice>
    <mc:Fallback>
      <p:transition spd="slow" advTm="35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968C1B-0856-A8C9-B7F6-D2C4F019FE44}"/>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Streamlit App Overview</a:t>
            </a:r>
          </a:p>
        </p:txBody>
      </p:sp>
      <p:graphicFrame>
        <p:nvGraphicFramePr>
          <p:cNvPr id="5" name="Content Placeholder 2">
            <a:extLst>
              <a:ext uri="{FF2B5EF4-FFF2-40B4-BE49-F238E27FC236}">
                <a16:creationId xmlns:a16="http://schemas.microsoft.com/office/drawing/2014/main" id="{EC700D07-12A1-B260-440A-6105E3B9785A}"/>
              </a:ext>
            </a:extLst>
          </p:cNvPr>
          <p:cNvGraphicFramePr>
            <a:graphicFrameLocks noGrp="1"/>
          </p:cNvGraphicFramePr>
          <p:nvPr>
            <p:ph idx="1"/>
            <p:extLst>
              <p:ext uri="{D42A27DB-BD31-4B8C-83A1-F6EECF244321}">
                <p14:modId xmlns:p14="http://schemas.microsoft.com/office/powerpoint/2010/main" val="80693739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Audio 17">
            <a:extLst>
              <a:ext uri="{FF2B5EF4-FFF2-40B4-BE49-F238E27FC236}">
                <a16:creationId xmlns:a16="http://schemas.microsoft.com/office/drawing/2014/main" id="{1220E875-58FF-ED39-30AA-C1F38703773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47822352"/>
      </p:ext>
    </p:extLst>
  </p:cSld>
  <p:clrMapOvr>
    <a:masterClrMapping/>
  </p:clrMapOvr>
  <mc:AlternateContent xmlns:mc="http://schemas.openxmlformats.org/markup-compatibility/2006">
    <mc:Choice xmlns:p14="http://schemas.microsoft.com/office/powerpoint/2010/main" Requires="p14">
      <p:transition spd="slow" p14:dur="2000" advTm="61130"/>
    </mc:Choice>
    <mc:Fallback>
      <p:transition spd="slow" advTm="61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8F488-DC3E-C69A-3B46-1202BF87F498}"/>
              </a:ext>
            </a:extLst>
          </p:cNvPr>
          <p:cNvSpPr>
            <a:spLocks noGrp="1"/>
          </p:cNvSpPr>
          <p:nvPr>
            <p:ph type="title"/>
          </p:nvPr>
        </p:nvSpPr>
        <p:spPr>
          <a:xfrm>
            <a:off x="1371599" y="5510253"/>
            <a:ext cx="9895951" cy="1033669"/>
          </a:xfrm>
        </p:spPr>
        <p:txBody>
          <a:bodyPr>
            <a:normAutofit/>
          </a:bodyPr>
          <a:lstStyle/>
          <a:p>
            <a:r>
              <a:rPr lang="en-US" sz="4000" b="0" i="0" u="none" strike="noStrike">
                <a:solidFill>
                  <a:srgbClr val="FFFFFF"/>
                </a:solidFill>
                <a:effectLst/>
                <a:latin typeface="-webkit-standard"/>
              </a:rPr>
              <a:t>Streamlit App Screenshot</a:t>
            </a:r>
            <a:endParaRPr lang="en-US" sz="4000">
              <a:solidFill>
                <a:srgbClr val="FFFFFF"/>
              </a:solidFill>
            </a:endParaRPr>
          </a:p>
        </p:txBody>
      </p:sp>
      <p:pic>
        <p:nvPicPr>
          <p:cNvPr id="5" name="Picture 4">
            <a:extLst>
              <a:ext uri="{FF2B5EF4-FFF2-40B4-BE49-F238E27FC236}">
                <a16:creationId xmlns:a16="http://schemas.microsoft.com/office/drawing/2014/main" id="{BFD8D61E-7368-E3AD-5FE1-7106B4D6333F}"/>
              </a:ext>
            </a:extLst>
          </p:cNvPr>
          <p:cNvPicPr>
            <a:picLocks noChangeAspect="1"/>
          </p:cNvPicPr>
          <p:nvPr/>
        </p:nvPicPr>
        <p:blipFill>
          <a:blip r:embed="rId5"/>
          <a:stretch>
            <a:fillRect/>
          </a:stretch>
        </p:blipFill>
        <p:spPr>
          <a:xfrm>
            <a:off x="111252" y="142890"/>
            <a:ext cx="5494280" cy="3433926"/>
          </a:xfrm>
          <a:prstGeom prst="rect">
            <a:avLst/>
          </a:prstGeom>
        </p:spPr>
      </p:pic>
      <p:sp>
        <p:nvSpPr>
          <p:cNvPr id="3" name="Content Placeholder 2">
            <a:extLst>
              <a:ext uri="{FF2B5EF4-FFF2-40B4-BE49-F238E27FC236}">
                <a16:creationId xmlns:a16="http://schemas.microsoft.com/office/drawing/2014/main" id="{4A5710FE-28D3-99A4-626C-D9A532245A16}"/>
              </a:ext>
            </a:extLst>
          </p:cNvPr>
          <p:cNvSpPr>
            <a:spLocks noGrp="1"/>
          </p:cNvSpPr>
          <p:nvPr>
            <p:ph idx="1"/>
          </p:nvPr>
        </p:nvSpPr>
        <p:spPr>
          <a:xfrm>
            <a:off x="1940256" y="3833199"/>
            <a:ext cx="8332826" cy="1119982"/>
          </a:xfrm>
        </p:spPr>
        <p:txBody>
          <a:bodyPr anchor="ctr">
            <a:normAutofit/>
          </a:bodyPr>
          <a:lstStyle/>
          <a:p>
            <a:r>
              <a:rPr lang="en-US" sz="2000"/>
              <a:t>App Sidebar (Filters)</a:t>
            </a:r>
          </a:p>
          <a:p>
            <a:r>
              <a:rPr lang="en-US" sz="2000"/>
              <a:t>Recommendation Table (Main Area)</a:t>
            </a:r>
          </a:p>
        </p:txBody>
      </p:sp>
      <p:pic>
        <p:nvPicPr>
          <p:cNvPr id="7" name="Picture 6">
            <a:extLst>
              <a:ext uri="{FF2B5EF4-FFF2-40B4-BE49-F238E27FC236}">
                <a16:creationId xmlns:a16="http://schemas.microsoft.com/office/drawing/2014/main" id="{B2CAC595-7766-45EB-BED1-C584D65824CB}"/>
              </a:ext>
            </a:extLst>
          </p:cNvPr>
          <p:cNvPicPr>
            <a:picLocks noChangeAspect="1"/>
          </p:cNvPicPr>
          <p:nvPr/>
        </p:nvPicPr>
        <p:blipFill>
          <a:blip r:embed="rId6"/>
          <a:srcRect l="347" t="14604"/>
          <a:stretch/>
        </p:blipFill>
        <p:spPr>
          <a:xfrm>
            <a:off x="5716783" y="266900"/>
            <a:ext cx="6612638" cy="3185906"/>
          </a:xfrm>
          <a:prstGeom prst="rect">
            <a:avLst/>
          </a:prstGeom>
        </p:spPr>
      </p:pic>
      <p:pic>
        <p:nvPicPr>
          <p:cNvPr id="21" name="Audio 20">
            <a:extLst>
              <a:ext uri="{FF2B5EF4-FFF2-40B4-BE49-F238E27FC236}">
                <a16:creationId xmlns:a16="http://schemas.microsoft.com/office/drawing/2014/main" id="{321906F9-DB34-6E2A-4AE4-2F8B222329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84331427"/>
      </p:ext>
    </p:extLst>
  </p:cSld>
  <p:clrMapOvr>
    <a:masterClrMapping/>
  </p:clrMapOvr>
  <mc:AlternateContent xmlns:mc="http://schemas.openxmlformats.org/markup-compatibility/2006">
    <mc:Choice xmlns:p14="http://schemas.microsoft.com/office/powerpoint/2010/main" Requires="p14">
      <p:transition spd="slow" p14:dur="2000" advTm="131989"/>
    </mc:Choice>
    <mc:Fallback>
      <p:transition spd="slow" advTm="131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DB77EA6-ACFF-443E-98B0-B5A5F005EDA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Experiment Summary Table</a:t>
            </a:r>
          </a:p>
        </p:txBody>
      </p:sp>
      <p:graphicFrame>
        <p:nvGraphicFramePr>
          <p:cNvPr id="23" name="Content Placeholder 3">
            <a:extLst>
              <a:ext uri="{FF2B5EF4-FFF2-40B4-BE49-F238E27FC236}">
                <a16:creationId xmlns:a16="http://schemas.microsoft.com/office/drawing/2014/main" id="{A51DAE64-80DB-D0E9-DA05-408629046269}"/>
              </a:ext>
            </a:extLst>
          </p:cNvPr>
          <p:cNvGraphicFramePr>
            <a:graphicFrameLocks noGrp="1"/>
          </p:cNvGraphicFramePr>
          <p:nvPr>
            <p:ph idx="1"/>
            <p:extLst>
              <p:ext uri="{D42A27DB-BD31-4B8C-83A1-F6EECF244321}">
                <p14:modId xmlns:p14="http://schemas.microsoft.com/office/powerpoint/2010/main" val="1292830145"/>
              </p:ext>
            </p:extLst>
          </p:nvPr>
        </p:nvGraphicFramePr>
        <p:xfrm>
          <a:off x="4502428" y="852504"/>
          <a:ext cx="7225750" cy="5152994"/>
        </p:xfrm>
        <a:graphic>
          <a:graphicData uri="http://schemas.openxmlformats.org/drawingml/2006/table">
            <a:tbl>
              <a:tblPr firstRow="1" firstCol="1" bandRow="1">
                <a:noFill/>
                <a:tableStyleId>{5C22544A-7EE6-4342-B048-85BDC9FD1C3A}</a:tableStyleId>
              </a:tblPr>
              <a:tblGrid>
                <a:gridCol w="1640831">
                  <a:extLst>
                    <a:ext uri="{9D8B030D-6E8A-4147-A177-3AD203B41FA5}">
                      <a16:colId xmlns:a16="http://schemas.microsoft.com/office/drawing/2014/main" val="4063887"/>
                    </a:ext>
                  </a:extLst>
                </a:gridCol>
                <a:gridCol w="1810932">
                  <a:extLst>
                    <a:ext uri="{9D8B030D-6E8A-4147-A177-3AD203B41FA5}">
                      <a16:colId xmlns:a16="http://schemas.microsoft.com/office/drawing/2014/main" val="2153023189"/>
                    </a:ext>
                  </a:extLst>
                </a:gridCol>
                <a:gridCol w="1156618">
                  <a:extLst>
                    <a:ext uri="{9D8B030D-6E8A-4147-A177-3AD203B41FA5}">
                      <a16:colId xmlns:a16="http://schemas.microsoft.com/office/drawing/2014/main" val="1205640383"/>
                    </a:ext>
                  </a:extLst>
                </a:gridCol>
                <a:gridCol w="1041900">
                  <a:extLst>
                    <a:ext uri="{9D8B030D-6E8A-4147-A177-3AD203B41FA5}">
                      <a16:colId xmlns:a16="http://schemas.microsoft.com/office/drawing/2014/main" val="2754753549"/>
                    </a:ext>
                  </a:extLst>
                </a:gridCol>
                <a:gridCol w="1575469">
                  <a:extLst>
                    <a:ext uri="{9D8B030D-6E8A-4147-A177-3AD203B41FA5}">
                      <a16:colId xmlns:a16="http://schemas.microsoft.com/office/drawing/2014/main" val="3688719447"/>
                    </a:ext>
                  </a:extLst>
                </a:gridCol>
              </a:tblGrid>
              <a:tr h="491737">
                <a:tc>
                  <a:txBody>
                    <a:bodyPr/>
                    <a:lstStyle/>
                    <a:p>
                      <a:pPr marL="0" marR="0" algn="ctr">
                        <a:buNone/>
                      </a:pPr>
                      <a:r>
                        <a:rPr lang="en-US" sz="1500" b="1">
                          <a:solidFill>
                            <a:schemeClr val="tx1">
                              <a:lumMod val="75000"/>
                              <a:lumOff val="25000"/>
                            </a:schemeClr>
                          </a:solidFill>
                          <a:effectLst/>
                        </a:rPr>
                        <a:t>Task</a:t>
                      </a:r>
                      <a:endParaRPr lang="en-US" sz="15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115251" marT="115251" marB="115251"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gn="ctr">
                        <a:buNone/>
                      </a:pPr>
                      <a:r>
                        <a:rPr lang="en-US" sz="1500">
                          <a:solidFill>
                            <a:schemeClr val="tx1">
                              <a:lumMod val="75000"/>
                              <a:lumOff val="25000"/>
                            </a:schemeClr>
                          </a:solidFill>
                          <a:effectLst/>
                        </a:rPr>
                        <a:t>Model/Approach</a:t>
                      </a:r>
                      <a:endParaRPr lang="en-US" sz="15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115251" marT="115251" marB="115251"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gn="ctr">
                        <a:buNone/>
                      </a:pPr>
                      <a:r>
                        <a:rPr lang="en-US" sz="1500">
                          <a:solidFill>
                            <a:schemeClr val="tx1">
                              <a:lumMod val="75000"/>
                              <a:lumOff val="25000"/>
                            </a:schemeClr>
                          </a:solidFill>
                          <a:effectLst/>
                        </a:rPr>
                        <a:t>Metric</a:t>
                      </a:r>
                      <a:endParaRPr lang="en-US" sz="15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115251" marT="115251" marB="115251"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gn="ctr">
                        <a:buNone/>
                      </a:pPr>
                      <a:r>
                        <a:rPr lang="en-US" sz="1500">
                          <a:solidFill>
                            <a:schemeClr val="tx1">
                              <a:lumMod val="75000"/>
                              <a:lumOff val="25000"/>
                            </a:schemeClr>
                          </a:solidFill>
                          <a:effectLst/>
                        </a:rPr>
                        <a:t>Result</a:t>
                      </a:r>
                      <a:endParaRPr lang="en-US" sz="15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115251" marT="115251" marB="115251"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gn="ctr">
                        <a:buNone/>
                      </a:pPr>
                      <a:r>
                        <a:rPr lang="en-US" sz="1500">
                          <a:solidFill>
                            <a:schemeClr val="tx1">
                              <a:lumMod val="75000"/>
                              <a:lumOff val="25000"/>
                            </a:schemeClr>
                          </a:solidFill>
                          <a:effectLst/>
                        </a:rPr>
                        <a:t>Notes</a:t>
                      </a:r>
                      <a:endParaRPr lang="en-US" sz="15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115251" marT="115251" marB="115251" anchor="ctr">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1110304215"/>
                  </a:ext>
                </a:extLst>
              </a:tr>
              <a:tr h="589060">
                <a:tc>
                  <a:txBody>
                    <a:bodyPr/>
                    <a:lstStyle/>
                    <a:p>
                      <a:pPr marL="0" marR="0" algn="l">
                        <a:buNone/>
                      </a:pPr>
                      <a:r>
                        <a:rPr lang="en-US" sz="1200" b="1">
                          <a:solidFill>
                            <a:schemeClr val="tx1">
                              <a:lumMod val="75000"/>
                              <a:lumOff val="25000"/>
                            </a:schemeClr>
                          </a:solidFill>
                          <a:effectLst/>
                        </a:rPr>
                        <a:t>Sentiment Analysis</a:t>
                      </a:r>
                      <a:endParaRPr lang="en-US" sz="12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l">
                        <a:buNone/>
                      </a:pPr>
                      <a:r>
                        <a:rPr lang="en-US" sz="1200">
                          <a:solidFill>
                            <a:schemeClr val="tx1">
                              <a:lumMod val="75000"/>
                              <a:lumOff val="25000"/>
                            </a:schemeClr>
                          </a:solidFill>
                          <a:effectLst/>
                        </a:rPr>
                        <a:t>VADER</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9050" cap="flat" cmpd="sng" algn="ctr">
                      <a:solidFill>
                        <a:srgbClr val="FFFFFF"/>
                      </a:solid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Accuracy</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71.2%</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Rule-based baseline</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59482642"/>
                  </a:ext>
                </a:extLst>
              </a:tr>
              <a:tr h="589060">
                <a:tc>
                  <a:txBody>
                    <a:bodyPr/>
                    <a:lstStyle/>
                    <a:p>
                      <a:pPr marL="0" marR="0" algn="l">
                        <a:buNone/>
                      </a:pPr>
                      <a:r>
                        <a:rPr lang="en-US" sz="1200" b="1">
                          <a:solidFill>
                            <a:schemeClr val="tx1">
                              <a:lumMod val="75000"/>
                              <a:lumOff val="25000"/>
                            </a:schemeClr>
                          </a:solidFill>
                          <a:effectLst/>
                        </a:rPr>
                        <a:t>Sentiment Analysis</a:t>
                      </a:r>
                      <a:endParaRPr lang="en-US" sz="12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l">
                        <a:buNone/>
                      </a:pPr>
                      <a:r>
                        <a:rPr lang="en-US" sz="1200">
                          <a:solidFill>
                            <a:schemeClr val="tx1">
                              <a:lumMod val="75000"/>
                              <a:lumOff val="25000"/>
                            </a:schemeClr>
                          </a:solidFill>
                          <a:effectLst/>
                        </a:rPr>
                        <a:t>TF-IDF + Logistic Regression</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Accuracy</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81.7%</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Classical machine learning</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911392453"/>
                  </a:ext>
                </a:extLst>
              </a:tr>
              <a:tr h="589060">
                <a:tc>
                  <a:txBody>
                    <a:bodyPr/>
                    <a:lstStyle/>
                    <a:p>
                      <a:pPr marL="0" marR="0" algn="l">
                        <a:buNone/>
                      </a:pPr>
                      <a:r>
                        <a:rPr lang="en-US" sz="1200" b="1">
                          <a:solidFill>
                            <a:schemeClr val="tx1">
                              <a:lumMod val="75000"/>
                              <a:lumOff val="25000"/>
                            </a:schemeClr>
                          </a:solidFill>
                          <a:effectLst/>
                        </a:rPr>
                        <a:t>Sentiment Analysis</a:t>
                      </a:r>
                      <a:endParaRPr lang="en-US" sz="12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l">
                        <a:buNone/>
                      </a:pPr>
                      <a:r>
                        <a:rPr lang="en-US" sz="1200">
                          <a:solidFill>
                            <a:schemeClr val="tx1">
                              <a:lumMod val="75000"/>
                              <a:lumOff val="25000"/>
                            </a:schemeClr>
                          </a:solidFill>
                          <a:effectLst/>
                        </a:rPr>
                        <a:t>BERT (Fine-tuned)</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Accuracy</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91.5%</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Best performing sentiment model</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61963585"/>
                  </a:ext>
                </a:extLst>
              </a:tr>
              <a:tr h="589060">
                <a:tc>
                  <a:txBody>
                    <a:bodyPr/>
                    <a:lstStyle/>
                    <a:p>
                      <a:pPr marL="0" marR="0" algn="l">
                        <a:buNone/>
                      </a:pPr>
                      <a:r>
                        <a:rPr lang="en-US" sz="1200" b="1">
                          <a:solidFill>
                            <a:schemeClr val="tx1">
                              <a:lumMod val="75000"/>
                              <a:lumOff val="25000"/>
                            </a:schemeClr>
                          </a:solidFill>
                          <a:effectLst/>
                        </a:rPr>
                        <a:t>Collaborative Filtering</a:t>
                      </a:r>
                      <a:endParaRPr lang="en-US" sz="12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l">
                        <a:buNone/>
                      </a:pPr>
                      <a:r>
                        <a:rPr lang="en-US" sz="1200">
                          <a:solidFill>
                            <a:schemeClr val="tx1">
                              <a:lumMod val="75000"/>
                              <a:lumOff val="25000"/>
                            </a:schemeClr>
                          </a:solidFill>
                          <a:effectLst/>
                        </a:rPr>
                        <a:t>SVD</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RMSE</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0.982</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Matrix factorization approach</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828700214"/>
                  </a:ext>
                </a:extLst>
              </a:tr>
              <a:tr h="768339">
                <a:tc>
                  <a:txBody>
                    <a:bodyPr/>
                    <a:lstStyle/>
                    <a:p>
                      <a:pPr marL="0" marR="0" algn="l">
                        <a:buNone/>
                      </a:pPr>
                      <a:r>
                        <a:rPr lang="en-US" sz="1200" b="1">
                          <a:solidFill>
                            <a:schemeClr val="tx1">
                              <a:lumMod val="75000"/>
                              <a:lumOff val="25000"/>
                            </a:schemeClr>
                          </a:solidFill>
                          <a:effectLst/>
                        </a:rPr>
                        <a:t>Recommendation System</a:t>
                      </a:r>
                      <a:endParaRPr lang="en-US" sz="12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l">
                        <a:buNone/>
                      </a:pPr>
                      <a:r>
                        <a:rPr lang="en-US" sz="1200">
                          <a:solidFill>
                            <a:schemeClr val="tx1">
                              <a:lumMod val="75000"/>
                              <a:lumOff val="25000"/>
                            </a:schemeClr>
                          </a:solidFill>
                          <a:effectLst/>
                        </a:rPr>
                        <a:t>Yelp Stars Only</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User satisfaction (qualitative)</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Medium</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Misses emotional context</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677955307"/>
                  </a:ext>
                </a:extLst>
              </a:tr>
              <a:tr h="768339">
                <a:tc>
                  <a:txBody>
                    <a:bodyPr/>
                    <a:lstStyle/>
                    <a:p>
                      <a:pPr marL="0" marR="0" algn="l">
                        <a:buNone/>
                      </a:pPr>
                      <a:r>
                        <a:rPr lang="en-US" sz="1200" b="1">
                          <a:solidFill>
                            <a:schemeClr val="tx1">
                              <a:lumMod val="75000"/>
                              <a:lumOff val="25000"/>
                            </a:schemeClr>
                          </a:solidFill>
                          <a:effectLst/>
                        </a:rPr>
                        <a:t>Recommendation System</a:t>
                      </a:r>
                      <a:endParaRPr lang="en-US" sz="12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l">
                        <a:buNone/>
                      </a:pPr>
                      <a:r>
                        <a:rPr lang="en-US" sz="1200">
                          <a:solidFill>
                            <a:schemeClr val="tx1">
                              <a:lumMod val="75000"/>
                              <a:lumOff val="25000"/>
                            </a:schemeClr>
                          </a:solidFill>
                          <a:effectLst/>
                        </a:rPr>
                        <a:t>CF Only (SVD)</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User satisfaction (qualitative)</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High</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Focuses on ratings history only</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603653055"/>
                  </a:ext>
                </a:extLst>
              </a:tr>
              <a:tr h="768339">
                <a:tc>
                  <a:txBody>
                    <a:bodyPr/>
                    <a:lstStyle/>
                    <a:p>
                      <a:pPr marL="0" marR="0" algn="l">
                        <a:buNone/>
                      </a:pPr>
                      <a:r>
                        <a:rPr lang="en-US" sz="1200" b="1">
                          <a:solidFill>
                            <a:schemeClr val="tx1">
                              <a:lumMod val="75000"/>
                              <a:lumOff val="25000"/>
                            </a:schemeClr>
                          </a:solidFill>
                          <a:effectLst/>
                        </a:rPr>
                        <a:t>Recommendation System</a:t>
                      </a:r>
                      <a:endParaRPr lang="en-US" sz="12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l">
                        <a:buNone/>
                      </a:pPr>
                      <a:r>
                        <a:rPr lang="en-US" sz="1200">
                          <a:solidFill>
                            <a:schemeClr val="tx1">
                              <a:lumMod val="75000"/>
                              <a:lumOff val="25000"/>
                            </a:schemeClr>
                          </a:solidFill>
                          <a:effectLst/>
                        </a:rPr>
                        <a:t>Hybrid (CF + BERT Sentiment)</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9050" cap="flat" cmpd="sng" algn="ctr">
                      <a:solidFill>
                        <a:srgbClr val="FFFFFF"/>
                      </a:solid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User satisfaction (qualitative)</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Very High</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marL="0" marR="0" algn="l">
                        <a:buNone/>
                      </a:pPr>
                      <a:r>
                        <a:rPr lang="en-US" sz="1200">
                          <a:solidFill>
                            <a:schemeClr val="tx1">
                              <a:lumMod val="75000"/>
                              <a:lumOff val="25000"/>
                            </a:schemeClr>
                          </a:solidFill>
                          <a:effectLst/>
                        </a:rPr>
                        <a:t>Best personalized recommendations</a:t>
                      </a:r>
                      <a:endParaRPr lang="en-US" sz="12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92085" marR="99884" marT="99884" marB="99884"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1745370914"/>
                  </a:ext>
                </a:extLst>
              </a:tr>
            </a:tbl>
          </a:graphicData>
        </a:graphic>
      </p:graphicFrame>
      <p:pic>
        <p:nvPicPr>
          <p:cNvPr id="24" name="Audio 23">
            <a:extLst>
              <a:ext uri="{FF2B5EF4-FFF2-40B4-BE49-F238E27FC236}">
                <a16:creationId xmlns:a16="http://schemas.microsoft.com/office/drawing/2014/main" id="{41391A5A-087F-90ED-F1A3-DC14215862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7518134"/>
      </p:ext>
    </p:extLst>
  </p:cSld>
  <p:clrMapOvr>
    <a:masterClrMapping/>
  </p:clrMapOvr>
  <mc:AlternateContent xmlns:mc="http://schemas.openxmlformats.org/markup-compatibility/2006">
    <mc:Choice xmlns:p14="http://schemas.microsoft.com/office/powerpoint/2010/main" Requires="p14">
      <p:transition spd="slow" p14:dur="2000" advTm="44960"/>
    </mc:Choice>
    <mc:Fallback>
      <p:transition spd="slow" advTm="44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E7A44-A2B8-960D-7F09-97AA750EA795}"/>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Conclusions</a:t>
            </a:r>
          </a:p>
        </p:txBody>
      </p:sp>
      <p:sp>
        <p:nvSpPr>
          <p:cNvPr id="3" name="Content Placeholder 2">
            <a:extLst>
              <a:ext uri="{FF2B5EF4-FFF2-40B4-BE49-F238E27FC236}">
                <a16:creationId xmlns:a16="http://schemas.microsoft.com/office/drawing/2014/main" id="{CC368D89-8A34-1626-1AE5-9B1955642DB7}"/>
              </a:ext>
            </a:extLst>
          </p:cNvPr>
          <p:cNvSpPr>
            <a:spLocks noGrp="1"/>
          </p:cNvSpPr>
          <p:nvPr>
            <p:ph idx="1"/>
          </p:nvPr>
        </p:nvSpPr>
        <p:spPr>
          <a:xfrm>
            <a:off x="6503158" y="649480"/>
            <a:ext cx="4862447" cy="5546047"/>
          </a:xfrm>
        </p:spPr>
        <p:txBody>
          <a:bodyPr anchor="ctr">
            <a:normAutofit/>
          </a:bodyPr>
          <a:lstStyle/>
          <a:p>
            <a:r>
              <a:rPr lang="en-US" sz="2000"/>
              <a:t>Combining rating history + emotions improves recommendations.</a:t>
            </a:r>
          </a:p>
          <a:p>
            <a:r>
              <a:rPr lang="en-US" sz="2000"/>
              <a:t>Hybrid system outperforms standalone models.</a:t>
            </a:r>
          </a:p>
          <a:p>
            <a:r>
              <a:rPr lang="en-US" sz="2000"/>
              <a:t>Deploying app demonstrates practical usability.</a:t>
            </a:r>
          </a:p>
        </p:txBody>
      </p:sp>
      <p:pic>
        <p:nvPicPr>
          <p:cNvPr id="24" name="Audio 23">
            <a:extLst>
              <a:ext uri="{FF2B5EF4-FFF2-40B4-BE49-F238E27FC236}">
                <a16:creationId xmlns:a16="http://schemas.microsoft.com/office/drawing/2014/main" id="{EF2AED37-E3DA-4126-722B-79B41040C7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02643854"/>
      </p:ext>
    </p:extLst>
  </p:cSld>
  <p:clrMapOvr>
    <a:masterClrMapping/>
  </p:clrMapOvr>
  <mc:AlternateContent xmlns:mc="http://schemas.openxmlformats.org/markup-compatibility/2006">
    <mc:Choice xmlns:p14="http://schemas.microsoft.com/office/powerpoint/2010/main" Requires="p14">
      <p:transition spd="slow" p14:dur="2000" advTm="53536"/>
    </mc:Choice>
    <mc:Fallback>
      <p:transition spd="slow" advTm="53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49422F-D9AC-96FE-3326-37532A6BB53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Future Work – System Enhancements</a:t>
            </a:r>
          </a:p>
        </p:txBody>
      </p:sp>
      <p:graphicFrame>
        <p:nvGraphicFramePr>
          <p:cNvPr id="5" name="Content Placeholder 2">
            <a:extLst>
              <a:ext uri="{FF2B5EF4-FFF2-40B4-BE49-F238E27FC236}">
                <a16:creationId xmlns:a16="http://schemas.microsoft.com/office/drawing/2014/main" id="{4B2CF5B7-E96A-2528-7C4B-32C36C2E8749}"/>
              </a:ext>
            </a:extLst>
          </p:cNvPr>
          <p:cNvGraphicFramePr>
            <a:graphicFrameLocks noGrp="1"/>
          </p:cNvGraphicFramePr>
          <p:nvPr>
            <p:ph idx="1"/>
            <p:extLst>
              <p:ext uri="{D42A27DB-BD31-4B8C-83A1-F6EECF244321}">
                <p14:modId xmlns:p14="http://schemas.microsoft.com/office/powerpoint/2010/main" val="8884433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Audio 18">
            <a:extLst>
              <a:ext uri="{FF2B5EF4-FFF2-40B4-BE49-F238E27FC236}">
                <a16:creationId xmlns:a16="http://schemas.microsoft.com/office/drawing/2014/main" id="{F4C90F33-ADDC-805C-4F8F-A7AD071CF4B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90957532"/>
      </p:ext>
    </p:extLst>
  </p:cSld>
  <p:clrMapOvr>
    <a:masterClrMapping/>
  </p:clrMapOvr>
  <mc:AlternateContent xmlns:mc="http://schemas.openxmlformats.org/markup-compatibility/2006">
    <mc:Choice xmlns:p14="http://schemas.microsoft.com/office/powerpoint/2010/main" Requires="p14">
      <p:transition spd="slow" p14:dur="2000" advTm="51829"/>
    </mc:Choice>
    <mc:Fallback>
      <p:transition spd="slow" advTm="51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D097F9-C552-E073-D840-7C427E3E4265}"/>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Future Work – User Personalization</a:t>
            </a:r>
          </a:p>
        </p:txBody>
      </p:sp>
      <p:sp>
        <p:nvSpPr>
          <p:cNvPr id="3" name="Content Placeholder 2">
            <a:extLst>
              <a:ext uri="{FF2B5EF4-FFF2-40B4-BE49-F238E27FC236}">
                <a16:creationId xmlns:a16="http://schemas.microsoft.com/office/drawing/2014/main" id="{6C00A49E-DC89-27CB-53D7-240BA18AD354}"/>
              </a:ext>
            </a:extLst>
          </p:cNvPr>
          <p:cNvSpPr>
            <a:spLocks noGrp="1"/>
          </p:cNvSpPr>
          <p:nvPr>
            <p:ph idx="1"/>
          </p:nvPr>
        </p:nvSpPr>
        <p:spPr>
          <a:xfrm>
            <a:off x="6503158" y="649480"/>
            <a:ext cx="4862447" cy="5546047"/>
          </a:xfrm>
        </p:spPr>
        <p:txBody>
          <a:bodyPr anchor="ctr">
            <a:normAutofit/>
          </a:bodyPr>
          <a:lstStyle/>
          <a:p>
            <a:r>
              <a:rPr lang="en-US" sz="2000"/>
              <a:t>Add user-specific profiles/preferences.</a:t>
            </a:r>
          </a:p>
          <a:p>
            <a:r>
              <a:rPr lang="en-US" sz="2000"/>
              <a:t>Aspect-based sentiment for food, service, ambiance.</a:t>
            </a:r>
          </a:p>
          <a:p>
            <a:r>
              <a:rPr lang="en-US" sz="2000"/>
              <a:t>Mobile app version for wider accessibility.</a:t>
            </a:r>
          </a:p>
        </p:txBody>
      </p:sp>
      <p:pic>
        <p:nvPicPr>
          <p:cNvPr id="28" name="Audio 27">
            <a:extLst>
              <a:ext uri="{FF2B5EF4-FFF2-40B4-BE49-F238E27FC236}">
                <a16:creationId xmlns:a16="http://schemas.microsoft.com/office/drawing/2014/main" id="{7A95A7C2-CE6E-046A-FD3E-F004CB1C41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3179138"/>
      </p:ext>
    </p:extLst>
  </p:cSld>
  <p:clrMapOvr>
    <a:masterClrMapping/>
  </p:clrMapOvr>
  <mc:AlternateContent xmlns:mc="http://schemas.openxmlformats.org/markup-compatibility/2006">
    <mc:Choice xmlns:p14="http://schemas.microsoft.com/office/powerpoint/2010/main" Requires="p14">
      <p:transition spd="slow" p14:dur="2000" advTm="58378"/>
    </mc:Choice>
    <mc:Fallback>
      <p:transition spd="slow" advTm="58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0FDD4BD-A98D-EBDB-E612-5156B7527776}"/>
              </a:ext>
            </a:extLst>
          </p:cNvPr>
          <p:cNvSpPr>
            <a:spLocks noGrp="1"/>
          </p:cNvSpPr>
          <p:nvPr>
            <p:ph type="ctrTitle"/>
          </p:nvPr>
        </p:nvSpPr>
        <p:spPr>
          <a:xfrm>
            <a:off x="4244454" y="3006586"/>
            <a:ext cx="7284935" cy="2732297"/>
          </a:xfrm>
        </p:spPr>
        <p:txBody>
          <a:bodyPr anchor="t">
            <a:normAutofit/>
          </a:bodyPr>
          <a:lstStyle/>
          <a:p>
            <a:pPr algn="l"/>
            <a:r>
              <a:rPr lang="en-US" sz="4800" b="0" i="0" u="none" strike="noStrike" dirty="0">
                <a:solidFill>
                  <a:srgbClr val="FFFFFF"/>
                </a:solidFill>
                <a:effectLst/>
                <a:latin typeface="-webkit-standard"/>
              </a:rPr>
              <a:t>Thank You!</a:t>
            </a:r>
            <a:endParaRPr lang="en-US" sz="4800" dirty="0">
              <a:solidFill>
                <a:srgbClr val="FFFFFF"/>
              </a:solidFill>
            </a:endParaRPr>
          </a:p>
        </p:txBody>
      </p:sp>
      <p:sp>
        <p:nvSpPr>
          <p:cNvPr id="5" name="Subtitle 4">
            <a:extLst>
              <a:ext uri="{FF2B5EF4-FFF2-40B4-BE49-F238E27FC236}">
                <a16:creationId xmlns:a16="http://schemas.microsoft.com/office/drawing/2014/main" id="{71DA3F7E-E6FD-4797-8642-5B432C3A3B9D}"/>
              </a:ext>
            </a:extLst>
          </p:cNvPr>
          <p:cNvSpPr>
            <a:spLocks noGrp="1"/>
          </p:cNvSpPr>
          <p:nvPr>
            <p:ph type="subTitle" idx="1"/>
          </p:nvPr>
        </p:nvSpPr>
        <p:spPr>
          <a:xfrm>
            <a:off x="4244454" y="667911"/>
            <a:ext cx="6755642" cy="1296368"/>
          </a:xfrm>
        </p:spPr>
        <p:txBody>
          <a:bodyPr anchor="b">
            <a:normAutofit/>
          </a:bodyPr>
          <a:lstStyle/>
          <a:p>
            <a:pPr algn="l"/>
            <a:endParaRPr lang="en-US">
              <a:solidFill>
                <a:srgbClr val="FFFFFF"/>
              </a:solidFill>
            </a:endParaRPr>
          </a:p>
        </p:txBody>
      </p:sp>
      <p:pic>
        <p:nvPicPr>
          <p:cNvPr id="25" name="Audio 24">
            <a:extLst>
              <a:ext uri="{FF2B5EF4-FFF2-40B4-BE49-F238E27FC236}">
                <a16:creationId xmlns:a16="http://schemas.microsoft.com/office/drawing/2014/main" id="{2B0754C9-6524-E90E-2D60-4DFCFC0F22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87017988"/>
      </p:ext>
    </p:extLst>
  </p:cSld>
  <p:clrMapOvr>
    <a:masterClrMapping/>
  </p:clrMapOvr>
  <mc:AlternateContent xmlns:mc="http://schemas.openxmlformats.org/markup-compatibility/2006">
    <mc:Choice xmlns:p14="http://schemas.microsoft.com/office/powerpoint/2010/main" Requires="p14">
      <p:transition spd="slow" p14:dur="2000" advTm="3893"/>
    </mc:Choice>
    <mc:Fallback>
      <p:transition spd="slow" advTm="3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5"/>
                </p:tgtEl>
              </p:cMediaNode>
            </p:audio>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10DBB-81A5-FAA1-E524-00B674FCAB6A}"/>
              </a:ext>
            </a:extLst>
          </p:cNvPr>
          <p:cNvSpPr>
            <a:spLocks noGrp="1"/>
          </p:cNvSpPr>
          <p:nvPr>
            <p:ph type="title"/>
          </p:nvPr>
        </p:nvSpPr>
        <p:spPr>
          <a:xfrm>
            <a:off x="1371599" y="294538"/>
            <a:ext cx="9895951" cy="1033669"/>
          </a:xfrm>
        </p:spPr>
        <p:txBody>
          <a:bodyPr>
            <a:normAutofit/>
          </a:bodyPr>
          <a:lstStyle/>
          <a:p>
            <a:r>
              <a:rPr lang="en-US" sz="3400">
                <a:solidFill>
                  <a:srgbClr val="FFFFFF"/>
                </a:solidFill>
              </a:rPr>
              <a:t>Problem Description</a:t>
            </a:r>
            <a:br>
              <a:rPr lang="en-US" sz="3400">
                <a:solidFill>
                  <a:srgbClr val="FFFFFF"/>
                </a:solidFill>
              </a:rPr>
            </a:br>
            <a:endParaRPr lang="en-US" sz="3400">
              <a:solidFill>
                <a:srgbClr val="FFFFFF"/>
              </a:solidFill>
            </a:endParaRPr>
          </a:p>
        </p:txBody>
      </p:sp>
      <p:sp>
        <p:nvSpPr>
          <p:cNvPr id="3" name="Content Placeholder 2">
            <a:extLst>
              <a:ext uri="{FF2B5EF4-FFF2-40B4-BE49-F238E27FC236}">
                <a16:creationId xmlns:a16="http://schemas.microsoft.com/office/drawing/2014/main" id="{95D6ECE2-72F8-D9E2-73A1-76AD531E676E}"/>
              </a:ext>
            </a:extLst>
          </p:cNvPr>
          <p:cNvSpPr>
            <a:spLocks noGrp="1"/>
          </p:cNvSpPr>
          <p:nvPr>
            <p:ph idx="1"/>
          </p:nvPr>
        </p:nvSpPr>
        <p:spPr>
          <a:xfrm>
            <a:off x="1371599" y="2318197"/>
            <a:ext cx="9724031" cy="3683358"/>
          </a:xfrm>
        </p:spPr>
        <p:txBody>
          <a:bodyPr anchor="ctr">
            <a:normAutofit/>
          </a:bodyPr>
          <a:lstStyle/>
          <a:p>
            <a:r>
              <a:rPr lang="en-US" sz="2000"/>
              <a:t>Traditional recommenders mainly depend on numeric star ratings.</a:t>
            </a:r>
          </a:p>
          <a:p>
            <a:r>
              <a:rPr lang="en-US" sz="2000"/>
              <a:t>Ratings do not capture customer emotions or detailed experiences.</a:t>
            </a:r>
          </a:p>
          <a:p>
            <a:r>
              <a:rPr lang="en-US" sz="2000"/>
              <a:t>Example: A restaurant with 4.5 stars might still have poor recent service.</a:t>
            </a:r>
          </a:p>
          <a:p>
            <a:r>
              <a:rPr lang="en-US" sz="2000"/>
              <a:t>Need a system that blends ratings with real customer emotions.</a:t>
            </a:r>
          </a:p>
          <a:p>
            <a:endParaRPr lang="en-US" sz="2000"/>
          </a:p>
        </p:txBody>
      </p:sp>
      <p:pic>
        <p:nvPicPr>
          <p:cNvPr id="39" name="Audio 38">
            <a:extLst>
              <a:ext uri="{FF2B5EF4-FFF2-40B4-BE49-F238E27FC236}">
                <a16:creationId xmlns:a16="http://schemas.microsoft.com/office/drawing/2014/main" id="{91767839-9E6A-20CA-5E80-5109656130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16069006"/>
      </p:ext>
    </p:extLst>
  </p:cSld>
  <p:clrMapOvr>
    <a:masterClrMapping/>
  </p:clrMapOvr>
  <mc:AlternateContent xmlns:mc="http://schemas.openxmlformats.org/markup-compatibility/2006">
    <mc:Choice xmlns:p14="http://schemas.microsoft.com/office/powerpoint/2010/main" Requires="p14">
      <p:transition spd="slow" p14:dur="2000" advTm="51541"/>
    </mc:Choice>
    <mc:Fallback>
      <p:transition spd="slow" advTm="51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DB472-CFD2-2F82-E5E6-DE9001FFBF63}"/>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Objective</a:t>
            </a:r>
          </a:p>
        </p:txBody>
      </p:sp>
      <p:sp>
        <p:nvSpPr>
          <p:cNvPr id="3" name="Content Placeholder 2">
            <a:extLst>
              <a:ext uri="{FF2B5EF4-FFF2-40B4-BE49-F238E27FC236}">
                <a16:creationId xmlns:a16="http://schemas.microsoft.com/office/drawing/2014/main" id="{9BDAEA3F-742E-FC0D-C2FF-D353A1FC49CA}"/>
              </a:ext>
            </a:extLst>
          </p:cNvPr>
          <p:cNvSpPr>
            <a:spLocks noGrp="1"/>
          </p:cNvSpPr>
          <p:nvPr>
            <p:ph idx="1"/>
          </p:nvPr>
        </p:nvSpPr>
        <p:spPr>
          <a:xfrm>
            <a:off x="1371599" y="2318197"/>
            <a:ext cx="9724031" cy="3683358"/>
          </a:xfrm>
        </p:spPr>
        <p:txBody>
          <a:bodyPr anchor="ctr">
            <a:normAutofit/>
          </a:bodyPr>
          <a:lstStyle/>
          <a:p>
            <a:r>
              <a:rPr lang="en-US" sz="2000" dirty="0"/>
              <a:t>Build a hybrid system combining Collaborative Filtering and Sentiment Analysis.</a:t>
            </a:r>
          </a:p>
          <a:p>
            <a:r>
              <a:rPr lang="en-US" sz="2000" dirty="0"/>
              <a:t>Recommend restaurants considering both behavioral patterns and emotions.</a:t>
            </a:r>
          </a:p>
          <a:p>
            <a:r>
              <a:rPr lang="en-US" sz="2000" dirty="0"/>
              <a:t>Improve trustworthiness, personalization, and user discovery experience.</a:t>
            </a:r>
          </a:p>
          <a:p>
            <a:r>
              <a:rPr lang="en-US" sz="2000" dirty="0"/>
              <a:t>Deploy results through an easy-to-use interactive web app.</a:t>
            </a:r>
          </a:p>
        </p:txBody>
      </p:sp>
      <p:pic>
        <p:nvPicPr>
          <p:cNvPr id="37" name="Audio 36">
            <a:extLst>
              <a:ext uri="{FF2B5EF4-FFF2-40B4-BE49-F238E27FC236}">
                <a16:creationId xmlns:a16="http://schemas.microsoft.com/office/drawing/2014/main" id="{43548A92-5CB5-9644-AB53-E264F0BADD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48479015"/>
      </p:ext>
    </p:extLst>
  </p:cSld>
  <p:clrMapOvr>
    <a:masterClrMapping/>
  </p:clrMapOvr>
  <mc:AlternateContent xmlns:mc="http://schemas.openxmlformats.org/markup-compatibility/2006">
    <mc:Choice xmlns:p14="http://schemas.microsoft.com/office/powerpoint/2010/main" Requires="p14">
      <p:transition spd="slow" p14:dur="2000" advTm="49877"/>
    </mc:Choice>
    <mc:Fallback>
      <p:transition spd="slow" advTm="49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9A20D3-51C9-8B40-14D7-2DDCE549D47E}"/>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 Importance of Emotional Sentiment</a:t>
            </a:r>
          </a:p>
        </p:txBody>
      </p:sp>
      <p:graphicFrame>
        <p:nvGraphicFramePr>
          <p:cNvPr id="5" name="Content Placeholder 2">
            <a:extLst>
              <a:ext uri="{FF2B5EF4-FFF2-40B4-BE49-F238E27FC236}">
                <a16:creationId xmlns:a16="http://schemas.microsoft.com/office/drawing/2014/main" id="{20565D98-3C5F-1129-50CD-139BC5D649D3}"/>
              </a:ext>
            </a:extLst>
          </p:cNvPr>
          <p:cNvGraphicFramePr>
            <a:graphicFrameLocks noGrp="1"/>
          </p:cNvGraphicFramePr>
          <p:nvPr>
            <p:ph idx="1"/>
            <p:extLst>
              <p:ext uri="{D42A27DB-BD31-4B8C-83A1-F6EECF244321}">
                <p14:modId xmlns:p14="http://schemas.microsoft.com/office/powerpoint/2010/main" val="38683441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Audio 28">
            <a:extLst>
              <a:ext uri="{FF2B5EF4-FFF2-40B4-BE49-F238E27FC236}">
                <a16:creationId xmlns:a16="http://schemas.microsoft.com/office/drawing/2014/main" id="{C0437E55-2B92-9DDC-D35A-A300E67C267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30711501"/>
      </p:ext>
    </p:extLst>
  </p:cSld>
  <p:clrMapOvr>
    <a:masterClrMapping/>
  </p:clrMapOvr>
  <mc:AlternateContent xmlns:mc="http://schemas.openxmlformats.org/markup-compatibility/2006">
    <mc:Choice xmlns:p14="http://schemas.microsoft.com/office/powerpoint/2010/main" Requires="p14">
      <p:transition spd="slow" p14:dur="2000" advTm="50890"/>
    </mc:Choice>
    <mc:Fallback>
      <p:transition spd="slow" advTm="50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4187BB-DD7C-BB7E-0C51-1517FC39B7AF}"/>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Prior Work – Collaborative Filtering</a:t>
            </a:r>
          </a:p>
        </p:txBody>
      </p:sp>
      <p:graphicFrame>
        <p:nvGraphicFramePr>
          <p:cNvPr id="21" name="Content Placeholder 2">
            <a:extLst>
              <a:ext uri="{FF2B5EF4-FFF2-40B4-BE49-F238E27FC236}">
                <a16:creationId xmlns:a16="http://schemas.microsoft.com/office/drawing/2014/main" id="{65251DF5-78C8-AA41-1E08-82F1B04F4493}"/>
              </a:ext>
            </a:extLst>
          </p:cNvPr>
          <p:cNvGraphicFramePr>
            <a:graphicFrameLocks noGrp="1"/>
          </p:cNvGraphicFramePr>
          <p:nvPr>
            <p:ph idx="1"/>
            <p:extLst>
              <p:ext uri="{D42A27DB-BD31-4B8C-83A1-F6EECF244321}">
                <p14:modId xmlns:p14="http://schemas.microsoft.com/office/powerpoint/2010/main" val="246308495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0" name="Audio 39">
            <a:extLst>
              <a:ext uri="{FF2B5EF4-FFF2-40B4-BE49-F238E27FC236}">
                <a16:creationId xmlns:a16="http://schemas.microsoft.com/office/drawing/2014/main" id="{C4578020-E999-44FC-B903-CC08AB4F4AA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26989034"/>
      </p:ext>
    </p:extLst>
  </p:cSld>
  <p:clrMapOvr>
    <a:masterClrMapping/>
  </p:clrMapOvr>
  <mc:AlternateContent xmlns:mc="http://schemas.openxmlformats.org/markup-compatibility/2006">
    <mc:Choice xmlns:p14="http://schemas.microsoft.com/office/powerpoint/2010/main" Requires="p14">
      <p:transition spd="slow" p14:dur="2000" advTm="66805"/>
    </mc:Choice>
    <mc:Fallback>
      <p:transition spd="slow" advTm="66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E0747E-F1A5-1433-DBB2-F46B4719C6C4}"/>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Prior Work – Hybrid Models and Sentiment</a:t>
            </a:r>
          </a:p>
        </p:txBody>
      </p:sp>
      <p:graphicFrame>
        <p:nvGraphicFramePr>
          <p:cNvPr id="5" name="Content Placeholder 2">
            <a:extLst>
              <a:ext uri="{FF2B5EF4-FFF2-40B4-BE49-F238E27FC236}">
                <a16:creationId xmlns:a16="http://schemas.microsoft.com/office/drawing/2014/main" id="{87EEDD74-0967-EE1F-4A37-0D349FE16E4B}"/>
              </a:ext>
            </a:extLst>
          </p:cNvPr>
          <p:cNvGraphicFramePr>
            <a:graphicFrameLocks noGrp="1"/>
          </p:cNvGraphicFramePr>
          <p:nvPr>
            <p:ph idx="1"/>
            <p:extLst>
              <p:ext uri="{D42A27DB-BD31-4B8C-83A1-F6EECF244321}">
                <p14:modId xmlns:p14="http://schemas.microsoft.com/office/powerpoint/2010/main" val="187954782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7" name="Audio 36">
            <a:extLst>
              <a:ext uri="{FF2B5EF4-FFF2-40B4-BE49-F238E27FC236}">
                <a16:creationId xmlns:a16="http://schemas.microsoft.com/office/drawing/2014/main" id="{CA213ECD-7DFB-C454-71A0-F7D6A80EFC3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53616463"/>
      </p:ext>
    </p:extLst>
  </p:cSld>
  <p:clrMapOvr>
    <a:masterClrMapping/>
  </p:clrMapOvr>
  <mc:AlternateContent xmlns:mc="http://schemas.openxmlformats.org/markup-compatibility/2006">
    <mc:Choice xmlns:p14="http://schemas.microsoft.com/office/powerpoint/2010/main" Requires="p14">
      <p:transition spd="slow" p14:dur="2000" advTm="50645"/>
    </mc:Choice>
    <mc:Fallback>
      <p:transition spd="slow" advTm="50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DCDE5-9D1C-4CC0-B196-B2EEB9DC6141}"/>
              </a:ext>
            </a:extLst>
          </p:cNvPr>
          <p:cNvSpPr>
            <a:spLocks noGrp="1"/>
          </p:cNvSpPr>
          <p:nvPr>
            <p:ph type="title"/>
          </p:nvPr>
        </p:nvSpPr>
        <p:spPr>
          <a:xfrm>
            <a:off x="630936" y="639520"/>
            <a:ext cx="3429000" cy="1719072"/>
          </a:xfrm>
        </p:spPr>
        <p:txBody>
          <a:bodyPr anchor="b">
            <a:normAutofit/>
          </a:bodyPr>
          <a:lstStyle/>
          <a:p>
            <a:r>
              <a:rPr lang="en-US" sz="5400"/>
              <a:t>Dataset Overview</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66B177-BCF2-F4BF-2279-E093EE611433}"/>
              </a:ext>
            </a:extLst>
          </p:cNvPr>
          <p:cNvSpPr>
            <a:spLocks noGrp="1"/>
          </p:cNvSpPr>
          <p:nvPr>
            <p:ph idx="1"/>
          </p:nvPr>
        </p:nvSpPr>
        <p:spPr>
          <a:xfrm>
            <a:off x="630936" y="2807208"/>
            <a:ext cx="3429000" cy="3410712"/>
          </a:xfrm>
        </p:spPr>
        <p:txBody>
          <a:bodyPr anchor="t">
            <a:normAutofit/>
          </a:bodyPr>
          <a:lstStyle/>
          <a:p>
            <a:r>
              <a:rPr lang="en-US" sz="1700"/>
              <a:t>Yelp Academic Dataset used: Reviews + Business metadata.</a:t>
            </a:r>
          </a:p>
          <a:p>
            <a:r>
              <a:rPr lang="en-US" sz="1700"/>
              <a:t>Focus on five cities: Philadelphia, Indianapolis, Tampa, Tucson, Nashville.</a:t>
            </a:r>
          </a:p>
          <a:p>
            <a:r>
              <a:rPr lang="en-US" sz="1700"/>
              <a:t>Final dataset: ~2.5 million reviews filtered down to restaurant-focused subset.</a:t>
            </a:r>
          </a:p>
          <a:p>
            <a:r>
              <a:rPr lang="en-US" sz="1700"/>
              <a:t>Rich metadata: cuisines, stars, location, open/closed status.</a:t>
            </a:r>
          </a:p>
        </p:txBody>
      </p:sp>
      <p:pic>
        <p:nvPicPr>
          <p:cNvPr id="5" name="Picture 4" descr="A screenshot of a data set&#10;&#10;AI-generated content may be incorrect.">
            <a:extLst>
              <a:ext uri="{FF2B5EF4-FFF2-40B4-BE49-F238E27FC236}">
                <a16:creationId xmlns:a16="http://schemas.microsoft.com/office/drawing/2014/main" id="{A5A10C57-5F7E-E1FF-66DF-79129B1882B8}"/>
              </a:ext>
            </a:extLst>
          </p:cNvPr>
          <p:cNvPicPr>
            <a:picLocks noChangeAspect="1"/>
          </p:cNvPicPr>
          <p:nvPr/>
        </p:nvPicPr>
        <p:blipFill>
          <a:blip r:embed="rId5"/>
          <a:stretch>
            <a:fillRect/>
          </a:stretch>
        </p:blipFill>
        <p:spPr>
          <a:xfrm>
            <a:off x="4654296" y="1090366"/>
            <a:ext cx="6903720" cy="4677268"/>
          </a:xfrm>
          <a:prstGeom prst="rect">
            <a:avLst/>
          </a:prstGeom>
        </p:spPr>
      </p:pic>
      <p:pic>
        <p:nvPicPr>
          <p:cNvPr id="31" name="Audio 30">
            <a:extLst>
              <a:ext uri="{FF2B5EF4-FFF2-40B4-BE49-F238E27FC236}">
                <a16:creationId xmlns:a16="http://schemas.microsoft.com/office/drawing/2014/main" id="{42FDA970-1D42-6607-52AF-4EB59A6CA4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3179758"/>
      </p:ext>
    </p:extLst>
  </p:cSld>
  <p:clrMapOvr>
    <a:masterClrMapping/>
  </p:clrMapOvr>
  <mc:AlternateContent xmlns:mc="http://schemas.openxmlformats.org/markup-compatibility/2006">
    <mc:Choice xmlns:p14="http://schemas.microsoft.com/office/powerpoint/2010/main" Requires="p14">
      <p:transition spd="slow" p14:dur="2000" advTm="78410"/>
    </mc:Choice>
    <mc:Fallback>
      <p:transition spd="slow" advTm="78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4" name="Rectangle 1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7ECAF5F-B2D8-8021-16A9-EEC683E4BED3}"/>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Data Preprocessing</a:t>
            </a:r>
          </a:p>
        </p:txBody>
      </p:sp>
      <p:pic>
        <p:nvPicPr>
          <p:cNvPr id="6" name="Picture 5" descr="A bar graph with different colored squares&#10;&#10;AI-generated content may be incorrect.">
            <a:extLst>
              <a:ext uri="{FF2B5EF4-FFF2-40B4-BE49-F238E27FC236}">
                <a16:creationId xmlns:a16="http://schemas.microsoft.com/office/drawing/2014/main" id="{6BCA3913-CA92-A38B-14AE-8A9AF5C8A5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371598" y="2115246"/>
            <a:ext cx="4565251" cy="2488062"/>
          </a:xfrm>
          <a:prstGeom prst="rect">
            <a:avLst/>
          </a:prstGeom>
          <a:noFill/>
        </p:spPr>
      </p:pic>
      <p:pic>
        <p:nvPicPr>
          <p:cNvPr id="5" name="Content Placeholder 4" descr="A graph of different colored bars&#10;&#10;AI-generated content may be incorrect.">
            <a:extLst>
              <a:ext uri="{FF2B5EF4-FFF2-40B4-BE49-F238E27FC236}">
                <a16:creationId xmlns:a16="http://schemas.microsoft.com/office/drawing/2014/main" id="{31283FF9-A3EE-A294-A8F3-62CFC79BBE39}"/>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bwMode="auto">
          <a:xfrm>
            <a:off x="6267671" y="2186720"/>
            <a:ext cx="4600354" cy="2392184"/>
          </a:xfrm>
          <a:prstGeom prst="rect">
            <a:avLst/>
          </a:prstGeom>
          <a:noFill/>
        </p:spPr>
      </p:pic>
      <p:sp>
        <p:nvSpPr>
          <p:cNvPr id="3" name="Content Placeholder 2">
            <a:extLst>
              <a:ext uri="{FF2B5EF4-FFF2-40B4-BE49-F238E27FC236}">
                <a16:creationId xmlns:a16="http://schemas.microsoft.com/office/drawing/2014/main" id="{11BFE238-6477-41D8-A84A-93A81A7DBC00}"/>
              </a:ext>
            </a:extLst>
          </p:cNvPr>
          <p:cNvSpPr>
            <a:spLocks noGrp="1"/>
          </p:cNvSpPr>
          <p:nvPr>
            <p:ph sz="half" idx="1"/>
          </p:nvPr>
        </p:nvSpPr>
        <p:spPr>
          <a:xfrm>
            <a:off x="1371598" y="5070346"/>
            <a:ext cx="9496427" cy="1385266"/>
          </a:xfrm>
        </p:spPr>
        <p:txBody>
          <a:bodyPr vert="horz" lIns="91440" tIns="45720" rIns="91440" bIns="45720" rtlCol="0">
            <a:normAutofit/>
          </a:bodyPr>
          <a:lstStyle/>
          <a:p>
            <a:r>
              <a:rPr lang="en-US" sz="2000"/>
              <a:t>Filter non-restaurant businesses and short/incomplete reviews.</a:t>
            </a:r>
          </a:p>
          <a:p>
            <a:r>
              <a:rPr lang="en-US" sz="2000"/>
              <a:t>Add review length, review year, city metadata.</a:t>
            </a:r>
          </a:p>
          <a:p>
            <a:r>
              <a:rPr lang="en-US" sz="2000"/>
              <a:t>Merge datasets on Business ID for unified analysis</a:t>
            </a:r>
          </a:p>
        </p:txBody>
      </p:sp>
      <p:pic>
        <p:nvPicPr>
          <p:cNvPr id="48" name="Audio 47">
            <a:extLst>
              <a:ext uri="{FF2B5EF4-FFF2-40B4-BE49-F238E27FC236}">
                <a16:creationId xmlns:a16="http://schemas.microsoft.com/office/drawing/2014/main" id="{82FF4BBD-9961-37E7-7BA5-D1BECA22FF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60623324"/>
      </p:ext>
    </p:extLst>
  </p:cSld>
  <p:clrMapOvr>
    <a:masterClrMapping/>
  </p:clrMapOvr>
  <mc:AlternateContent xmlns:mc="http://schemas.openxmlformats.org/markup-compatibility/2006">
    <mc:Choice xmlns:p14="http://schemas.microsoft.com/office/powerpoint/2010/main" Requires="p14">
      <p:transition spd="slow" p14:dur="2000" advTm="91178"/>
    </mc:Choice>
    <mc:Fallback>
      <p:transition spd="slow" advTm="91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2|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277</TotalTime>
  <Words>4430</Words>
  <Application>Microsoft Macintosh PowerPoint</Application>
  <PresentationFormat>Widescreen</PresentationFormat>
  <Paragraphs>337</Paragraphs>
  <Slides>26</Slides>
  <Notes>25</Notes>
  <HiddenSlides>0</HiddenSlides>
  <MMClips>26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-webkit-standard</vt:lpstr>
      <vt:lpstr>Aptos</vt:lpstr>
      <vt:lpstr>Aptos Display</vt:lpstr>
      <vt:lpstr>Arial</vt:lpstr>
      <vt:lpstr>Times New Roman</vt:lpstr>
      <vt:lpstr>Office Theme</vt:lpstr>
      <vt:lpstr>Restaurant Recommendation System Using Yelp Data</vt:lpstr>
      <vt:lpstr>Agenda</vt:lpstr>
      <vt:lpstr>Problem Description </vt:lpstr>
      <vt:lpstr>Objective</vt:lpstr>
      <vt:lpstr> Importance of Emotional Sentiment</vt:lpstr>
      <vt:lpstr>Prior Work – Collaborative Filtering</vt:lpstr>
      <vt:lpstr>Prior Work – Hybrid Models and Sentiment</vt:lpstr>
      <vt:lpstr>Dataset Overview</vt:lpstr>
      <vt:lpstr>Data Preprocessing</vt:lpstr>
      <vt:lpstr>Sentiment Analysis Techniques</vt:lpstr>
      <vt:lpstr>Sentiment Model – VADER</vt:lpstr>
      <vt:lpstr>Sentiment Model – TF-IDF + Logistic Regression</vt:lpstr>
      <vt:lpstr>Sentiment Model – BERT</vt:lpstr>
      <vt:lpstr>Collaborative Filtering Overview</vt:lpstr>
      <vt:lpstr>SVD Model Performance</vt:lpstr>
      <vt:lpstr>Hybrid Recommendation Model</vt:lpstr>
      <vt:lpstr>Hybrid Recommendation Architecture </vt:lpstr>
      <vt:lpstr>Top-10 Restaurants (Tucson)</vt:lpstr>
      <vt:lpstr>Observations</vt:lpstr>
      <vt:lpstr>Streamlit App Overview</vt:lpstr>
      <vt:lpstr>Streamlit App Screenshot</vt:lpstr>
      <vt:lpstr>Experiment Summary Table</vt:lpstr>
      <vt:lpstr>Conclusions</vt:lpstr>
      <vt:lpstr>Future Work – System Enhancements</vt:lpstr>
      <vt:lpstr>Future Work – User Personalization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Sarthak Rajendra Bora (RIT Student)</dc:creator>
  <cp:lastModifiedBy>Sarthak Rajendra Bora (RIT Student)</cp:lastModifiedBy>
  <cp:revision>5</cp:revision>
  <dcterms:created xsi:type="dcterms:W3CDTF">2025-04-29T01:05:10Z</dcterms:created>
  <dcterms:modified xsi:type="dcterms:W3CDTF">2025-04-29T05:42:35Z</dcterms:modified>
</cp:coreProperties>
</file>